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76" r:id="rId2"/>
    <p:sldId id="3342" r:id="rId3"/>
    <p:sldId id="3344" r:id="rId4"/>
    <p:sldId id="3383" r:id="rId5"/>
    <p:sldId id="3384" r:id="rId6"/>
    <p:sldId id="3386" r:id="rId7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khanat Manuwong" initials="SM" lastIdx="1" clrIdx="0">
    <p:extLst>
      <p:ext uri="{19B8F6BF-5375-455C-9EA6-DF929625EA0E}">
        <p15:presenceInfo xmlns:p15="http://schemas.microsoft.com/office/powerpoint/2012/main" userId="S-1-5-21-2966131888-838963011-3915818584-14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E5"/>
    <a:srgbClr val="FF9B9B"/>
    <a:srgbClr val="FFC1C1"/>
    <a:srgbClr val="92D050"/>
    <a:srgbClr val="B4DE86"/>
    <a:srgbClr val="7CB957"/>
    <a:srgbClr val="FFC000"/>
    <a:srgbClr val="FFCC99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5964" autoAdjust="0"/>
  </p:normalViewPr>
  <p:slideViewPr>
    <p:cSldViewPr snapToGrid="0">
      <p:cViewPr varScale="1">
        <p:scale>
          <a:sx n="70" d="100"/>
          <a:sy n="70" d="100"/>
        </p:scale>
        <p:origin x="1134" y="7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8EB1C850-E21C-4047-AE72-4D8E5356F607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3B9E511F-59E7-4EB7-BA5E-6C835E22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5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 (state enterprise)</a:t>
            </a:r>
          </a:p>
          <a:p>
            <a:r>
              <a:rPr lang="en-US" dirty="0"/>
              <a:t>PO </a:t>
            </a:r>
            <a:r>
              <a:rPr lang="th-TH" dirty="0"/>
              <a:t>(</a:t>
            </a:r>
            <a:r>
              <a:rPr lang="en-US" dirty="0"/>
              <a:t>Public organization</a:t>
            </a:r>
            <a:r>
              <a:rPr lang="th-TH" dirty="0"/>
              <a:t>)</a:t>
            </a:r>
            <a:br>
              <a:rPr lang="th-TH" dirty="0"/>
            </a:br>
            <a:r>
              <a:rPr lang="en-US" dirty="0"/>
              <a:t>PA (Public Autonomous)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B8B6-D989-4614-ADFC-88BD7E96DEEA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6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B8B6-D989-4614-ADFC-88BD7E96DEEA}" type="slidenum">
              <a:rPr lang="th-TH" smtClean="0">
                <a:solidFill>
                  <a:prstClr val="black"/>
                </a:solidFill>
              </a:rPr>
              <a:pPr/>
              <a:t>2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5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B8B6-D989-4614-ADFC-88BD7E96DEEA}" type="slidenum">
              <a:rPr lang="th-TH" smtClean="0">
                <a:solidFill>
                  <a:prstClr val="black"/>
                </a:solidFill>
              </a:rPr>
              <a:pPr/>
              <a:t>3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03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B8B6-D989-4614-ADFC-88BD7E96DEEA}" type="slidenum">
              <a:rPr lang="th-TH" smtClean="0">
                <a:solidFill>
                  <a:prstClr val="black"/>
                </a:solidFill>
              </a:rPr>
              <a:pPr/>
              <a:t>4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0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9E511F-59E7-4EB7-BA5E-6C835E22D7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06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29BA7-AE89-4609-9D30-371F1E3A4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0670D8-34F8-4ADD-8052-5A30D8B37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867F267-5DE2-44FD-9FA9-606179DEBF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BAEAA8D4-3416-43FC-AA00-886279C2B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823C-7658-4BCF-8380-2C9FF831DDA3}" type="datetime1">
              <a:rPr lang="en-US" smtClean="0"/>
              <a:t>3/3/2021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5708AFE6-1A3D-4E42-B2D1-57A7DF8C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172B625-8C33-4674-8662-D778D197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6D1F1233-F629-41B1-BD71-82C7FDFBC2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3962D-2B42-498B-80EA-2297AA7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D85707-5A65-4220-96E5-87B7316E7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7B9CCB-4F68-4EB1-87BF-BF2871AE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859-6832-4FBE-B10C-3B96B746471C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1545E5-EF2E-4E02-A060-BF8E1952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BD0575-8347-4BF9-B0AE-6BE121E1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EE42767-B4CA-48A4-90AA-7E12337252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D4E9C-E2A1-4781-8731-D120E17D0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8E110D-B622-4B40-BE80-6CCC49BE6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712332-0C66-4A06-85AE-4D0F3470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14AF-1120-42AC-A7EC-72CF8E45256E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829599-7861-41A9-9751-F440B487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E7DB78-1C55-4298-B7B8-DF07436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9EA6E1B-601C-49CF-AB22-60D29C83E2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8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B93A45-38A5-4BBC-83B4-1E9489B2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380AFF-FE59-4791-9D69-B6C27735B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8E1E41-E9B1-4B39-BE99-63935437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D098-4426-49A3-A774-ED2136CCE6C2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78467A-53E8-4204-915C-C98AF0F1F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CFA983-DACE-4E58-A313-ADF41BC7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6D1F1233-F629-41B1-BD71-82C7FDFBC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F5BAB0E-189C-43ED-9FDC-0E943C633D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30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36ADFD-1DD8-4B0F-9C72-3F1FC4315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1BD286-FACC-434B-B937-E26712D79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FBFEF7-CA30-4697-B5E6-17139101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6B247-4F00-4190-97F5-FF491EDB94F2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A4057F-6D7E-4340-A534-3A1BAC76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672BA8-842A-4186-9553-157986F9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EFCCCD5-8CD1-4772-8A5F-3714D0DF96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F685D-19E9-4B85-BAF5-58BF160F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F43F63-A0A4-4A72-9639-4CB6C5E13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3DB4E0-CC28-4EB4-BED6-D526DF1B5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FC41C2-AD18-4C0C-A940-4D71C76B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C6A9-7F18-47E9-B62A-07B9878E3052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89BB43-700A-4C53-BD3F-E8D34259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4C36DF-3640-4DF8-B436-0A43ECB3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30854DF-E3A0-47A4-A225-DD720473EB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0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EEA6B0-80A7-4108-B91D-D9C21197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CD6347-E04F-4CAD-BCF6-A451A33E9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9E2510C-3C59-41F8-8867-A5BE7A939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3ADB785-6179-4049-B2AC-A94524448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EAA6519-6228-4977-8513-9316534B2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FEDFB1B-4AD8-4E15-8E13-174E6A8B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C008-4764-409A-B9FF-820F9A6D1B5B}" type="datetime1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28EAD00-6DEA-42B6-8F72-66E3E7C1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CDE522A-742E-49BE-80A6-603DABA8E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7313AEA-33E7-4705-8E26-AB8D29822D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6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BDD36-444E-45A4-A4A6-907A33C3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FCD30E4-329D-43F6-A2B1-8700A803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E41D-701A-4856-A503-EA10FA292F80}" type="datetime1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799AFF-C9DA-4697-9654-8A32A28A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51986C-ACD7-44D3-A658-DA7DEC8E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A82E0B5-318A-4986-82A7-C6F70A2C7E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81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37C2ABD-58A0-4FD7-95AD-3889496C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A3AA-3F88-4E63-9A63-FFF947FAC3D8}" type="datetime1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C9C283-2E41-4095-B6DE-D93FF503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A2EDBB6-B7F4-4B9B-AFF0-F02ED230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81D1E0B-2976-4FBC-BF0E-8EDA497E35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82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A659-0336-45DB-95C0-3A64FADF4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9DBE1E-2171-4C41-A988-31621C785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B47730-D99F-4188-86A9-7D99C4F93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5FFC36-EF82-4417-8573-EF75AEB7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B1F0-A228-469E-A814-62A629E55D82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54E7D8-B7A9-4ED6-977F-837C984D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BC42D0-6067-4B54-B0BD-5B97F842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51068F9-F9A1-4DE6-B55A-EA1FC443BE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5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3DCF80-618C-4A7E-AFD0-46CA2F29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20901D2-58DB-4BCE-9359-20E1439F5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850910-AB3C-498A-91AA-BC7CF15AA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51065B-F820-4A23-B113-5B553872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5F02-5855-4DA3-937D-0F166B29ECB1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8CE48B-5295-4B42-A30C-7AD27AD2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3FE796-5563-4758-808D-90D378F5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F1233-F629-41B1-BD71-82C7FDFBC22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2FF020D-D9B3-4DCD-838C-B290A3BFC5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1" t="19179" r="27482" b="19629"/>
          <a:stretch/>
        </p:blipFill>
        <p:spPr>
          <a:xfrm>
            <a:off x="11384014" y="33338"/>
            <a:ext cx="710554" cy="6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1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629C49D-62DD-42D0-B2C1-4D53084F4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4BB2DC-D874-4745-8A7E-21474956A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E430B6-0932-4D1B-A731-7C64EA9B8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A823C-7658-4BCF-8380-2C9FF831DDA3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6C450C-4A55-4BFD-9C3F-047B1D133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645190-053F-47F4-93E4-9A225C6F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6D1F1233-F629-41B1-BD71-82C7FDFBC220}" type="slidenum">
              <a:rPr lang="en-US" smtClean="0"/>
              <a:pPr/>
              <a:t>‹#›</a:t>
            </a:fld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26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375149FF-F839-4FEF-B5BD-9ADD63014351}"/>
              </a:ext>
            </a:extLst>
          </p:cNvPr>
          <p:cNvSpPr/>
          <p:nvPr/>
        </p:nvSpPr>
        <p:spPr>
          <a:xfrm>
            <a:off x="411603" y="3333958"/>
            <a:ext cx="4238541" cy="1884689"/>
          </a:xfrm>
          <a:prstGeom prst="rect">
            <a:avLst/>
          </a:prstGeom>
          <a:solidFill>
            <a:schemeClr val="bg1"/>
          </a:solidFill>
          <a:ln w="19050">
            <a:solidFill>
              <a:srgbClr val="7CB95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0426A5FC-10E6-438F-827B-A0914AEDD800}"/>
              </a:ext>
            </a:extLst>
          </p:cNvPr>
          <p:cNvSpPr/>
          <p:nvPr/>
        </p:nvSpPr>
        <p:spPr>
          <a:xfrm>
            <a:off x="4904088" y="5537200"/>
            <a:ext cx="3622677" cy="988338"/>
          </a:xfrm>
          <a:prstGeom prst="rect">
            <a:avLst/>
          </a:prstGeom>
          <a:solidFill>
            <a:schemeClr val="bg1"/>
          </a:solidFill>
          <a:ln w="19050">
            <a:solidFill>
              <a:srgbClr val="FF66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B85D077-1504-454C-AD29-E9FC1F45ACB5}"/>
              </a:ext>
            </a:extLst>
          </p:cNvPr>
          <p:cNvSpPr/>
          <p:nvPr/>
        </p:nvSpPr>
        <p:spPr>
          <a:xfrm>
            <a:off x="8610600" y="2191534"/>
            <a:ext cx="3376808" cy="4334004"/>
          </a:xfrm>
          <a:prstGeom prst="rect">
            <a:avLst/>
          </a:prstGeom>
          <a:solidFill>
            <a:schemeClr val="bg1"/>
          </a:solidFill>
          <a:ln w="19050">
            <a:solidFill>
              <a:srgbClr val="FF99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174A6E24-0C65-42C0-9C13-05EF6D078949}"/>
              </a:ext>
            </a:extLst>
          </p:cNvPr>
          <p:cNvSpPr/>
          <p:nvPr/>
        </p:nvSpPr>
        <p:spPr>
          <a:xfrm>
            <a:off x="411603" y="5297118"/>
            <a:ext cx="4238541" cy="146674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4D59B515-826D-40F4-8AC8-89CCCBAB5142}"/>
              </a:ext>
            </a:extLst>
          </p:cNvPr>
          <p:cNvSpPr/>
          <p:nvPr/>
        </p:nvSpPr>
        <p:spPr>
          <a:xfrm>
            <a:off x="4914900" y="2191533"/>
            <a:ext cx="3622678" cy="3195893"/>
          </a:xfrm>
          <a:prstGeom prst="rect">
            <a:avLst/>
          </a:prstGeom>
          <a:solidFill>
            <a:schemeClr val="bg1"/>
          </a:solidFill>
          <a:ln w="19050">
            <a:solidFill>
              <a:srgbClr val="FFCC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BDE719C-167E-4809-8444-3B70C5FC4269}"/>
              </a:ext>
            </a:extLst>
          </p:cNvPr>
          <p:cNvSpPr/>
          <p:nvPr/>
        </p:nvSpPr>
        <p:spPr>
          <a:xfrm>
            <a:off x="411603" y="1354606"/>
            <a:ext cx="4238541" cy="1861125"/>
          </a:xfrm>
          <a:prstGeom prst="rect">
            <a:avLst/>
          </a:prstGeom>
          <a:solidFill>
            <a:schemeClr val="bg1"/>
          </a:solidFill>
          <a:ln w="19050">
            <a:solidFill>
              <a:srgbClr val="C5E0B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603" y="735645"/>
            <a:ext cx="1135568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กระทรวงการอุดมศึกษา วิทยาศาสตร์ วิจัยและนวัตกรรม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3056" y="1419108"/>
            <a:ext cx="2011680" cy="548640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สำนักงานรัฐมนตรี (สร.)</a:t>
            </a:r>
            <a:endParaRPr lang="en-US" sz="2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9313" y="2006098"/>
            <a:ext cx="2011680" cy="548640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600"/>
              </a:lnSpc>
              <a:defRPr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/>
              <a:t>สำนักงาน</a:t>
            </a:r>
            <a:r>
              <a:rPr lang="th-TH" dirty="0"/>
              <a:t>ปลัดกระทรวง</a:t>
            </a:r>
            <a:r>
              <a:rPr lang="en-US"/>
              <a:t/>
            </a:r>
            <a:br>
              <a:rPr lang="en-US"/>
            </a:br>
            <a:r>
              <a:rPr lang="th-TH" dirty="0"/>
              <a:t>(</a:t>
            </a:r>
            <a:r>
              <a:rPr lang="th-TH"/>
              <a:t>สป.)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2554510" y="2004416"/>
            <a:ext cx="2011680" cy="548640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สำนักงานการวิจัยแห่งชาติ (วช.)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312" y="2597680"/>
            <a:ext cx="2011680" cy="548640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กรมวิทยาศาสตร์บริการ</a:t>
            </a:r>
          </a:p>
          <a:p>
            <a:pPr algn="ctr">
              <a:lnSpc>
                <a:spcPts val="16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(วศ.)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53056" y="2592564"/>
            <a:ext cx="2011680" cy="548640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สำนักงานปรมาณูเพื่อสันติ</a:t>
            </a:r>
          </a:p>
          <a:p>
            <a:pPr algn="ctr">
              <a:lnSpc>
                <a:spcPts val="16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(ปส.)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8063" y="3376599"/>
            <a:ext cx="4109060" cy="365760"/>
          </a:xfrm>
          <a:prstGeom prst="rect">
            <a:avLst/>
          </a:prstGeom>
          <a:noFill/>
          <a:ln>
            <a:noFill/>
            <a:prstDash val="dash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สถาบันอุดมศึกษาของรัฐ (ส่วนราชการ)</a:t>
            </a:r>
            <a:endParaRPr lang="en-US" sz="2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8229" y="2917368"/>
            <a:ext cx="3474720" cy="591572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สำนักงานสภานโยบายการอุดมศึกษา </a:t>
            </a:r>
            <a:r>
              <a:rPr lang="en-US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วิทยาศาสตร์ วิจัย และนวัตกรรมแห่งชาติ (สอวช.)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81919" y="3559286"/>
            <a:ext cx="3474720" cy="548640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สำนักงานคณะกรรมการส่งเสริม</a:t>
            </a:r>
          </a:p>
          <a:p>
            <a:pPr algn="ctr">
              <a:lnSpc>
                <a:spcPct val="90000"/>
              </a:lnSpc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วิทยาศาสตร์ วิจัย และนวัตกรรม (สกสว.)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69022" y="5627570"/>
            <a:ext cx="3474720" cy="3657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th-TH" sz="2000" dirty="0"/>
              <a:t>สถาบันอุดมศึกษาในกำกับของรัฐ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6788" y="5377283"/>
            <a:ext cx="4120334" cy="3657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th-TH" sz="2000" dirty="0"/>
              <a:t>รัฐวิสาหกิจ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468062" y="3704637"/>
            <a:ext cx="4109060" cy="14157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600"/>
              </a:lnSpc>
              <a:defRPr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38138" algn="l">
              <a:lnSpc>
                <a:spcPct val="100000"/>
              </a:lnSpc>
            </a:pPr>
            <a:r>
              <a:rPr lang="th-TH" dirty="0"/>
              <a:t>มหาวิทยาลัยรัฐ</a:t>
            </a:r>
            <a:r>
              <a:rPr lang="en-US" dirty="0"/>
              <a:t>         </a:t>
            </a:r>
            <a:r>
              <a:rPr lang="th-TH" dirty="0"/>
              <a:t>                    </a:t>
            </a:r>
            <a:r>
              <a:rPr lang="en-US" dirty="0"/>
              <a:t>9 </a:t>
            </a:r>
            <a:r>
              <a:rPr lang="th-TH" dirty="0"/>
              <a:t>แห่ง</a:t>
            </a:r>
          </a:p>
          <a:p>
            <a:pPr marL="338138" algn="l">
              <a:lnSpc>
                <a:spcPct val="100000"/>
              </a:lnSpc>
            </a:pPr>
            <a:r>
              <a:rPr lang="th-TH" dirty="0"/>
              <a:t>มหาวิทยาลัยราชภัฏ</a:t>
            </a:r>
            <a:r>
              <a:rPr lang="en-US" dirty="0"/>
              <a:t>  </a:t>
            </a:r>
            <a:r>
              <a:rPr lang="th-TH" dirty="0"/>
              <a:t>                    </a:t>
            </a:r>
            <a:r>
              <a:rPr lang="en-US" dirty="0"/>
              <a:t>38 </a:t>
            </a:r>
            <a:r>
              <a:rPr lang="th-TH" dirty="0"/>
              <a:t>แห่ง</a:t>
            </a:r>
          </a:p>
          <a:p>
            <a:pPr marL="338138" algn="l">
              <a:lnSpc>
                <a:spcPct val="100000"/>
              </a:lnSpc>
            </a:pPr>
            <a:r>
              <a:rPr lang="th-TH" dirty="0"/>
              <a:t>มหาวิทยาลัยเทคโนโลยีราชมงคล</a:t>
            </a:r>
            <a:r>
              <a:rPr lang="en-US" dirty="0"/>
              <a:t> </a:t>
            </a:r>
            <a:r>
              <a:rPr lang="th-TH" dirty="0"/>
              <a:t>     </a:t>
            </a:r>
            <a:r>
              <a:rPr lang="en-US" dirty="0"/>
              <a:t>   9 </a:t>
            </a:r>
            <a:r>
              <a:rPr lang="th-TH" dirty="0"/>
              <a:t>แห่ง</a:t>
            </a:r>
          </a:p>
          <a:p>
            <a:pPr marL="338138" algn="l">
              <a:lnSpc>
                <a:spcPct val="100000"/>
              </a:lnSpc>
            </a:pPr>
            <a:r>
              <a:rPr lang="th-TH" dirty="0"/>
              <a:t>สถาบันวิทยาลัยชุมชน	</a:t>
            </a:r>
            <a:r>
              <a:rPr lang="en-US" dirty="0"/>
              <a:t>       </a:t>
            </a:r>
            <a:r>
              <a:rPr lang="th-TH" dirty="0"/>
              <a:t>     </a:t>
            </a:r>
            <a:r>
              <a:rPr lang="en-US" dirty="0"/>
              <a:t>       1</a:t>
            </a:r>
            <a:r>
              <a:rPr lang="th-TH" dirty="0"/>
              <a:t> แห่ง</a:t>
            </a:r>
            <a:br>
              <a:rPr lang="th-TH" dirty="0"/>
            </a:br>
            <a:r>
              <a:rPr lang="th-TH" sz="1400" dirty="0"/>
              <a:t>(วิทยาลัยชุมชน 20 แห่งทั่วประเทศ)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969022" y="6033492"/>
            <a:ext cx="3474720" cy="342273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marL="114300" indent="-114300">
              <a:lnSpc>
                <a:spcPct val="90000"/>
              </a:lnSpc>
              <a:buFont typeface="Arial" panose="020B0604020202020204" pitchFamily="34" charset="0"/>
              <a:buChar char="•"/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indent="0">
              <a:buNone/>
            </a:pPr>
            <a:r>
              <a:rPr lang="th-TH" sz="1800" dirty="0"/>
              <a:t>มหาวิทยาลัยในกำกับ </a:t>
            </a:r>
            <a:r>
              <a:rPr lang="en-US" sz="1800" dirty="0"/>
              <a:t>2</a:t>
            </a:r>
            <a:r>
              <a:rPr lang="th-TH" sz="1800" dirty="0"/>
              <a:t>7</a:t>
            </a:r>
            <a:r>
              <a:rPr lang="en-US" sz="1800" dirty="0"/>
              <a:t> </a:t>
            </a:r>
            <a:r>
              <a:rPr lang="th-TH" sz="1800" dirty="0"/>
              <a:t>แห่ง</a:t>
            </a:r>
            <a:endParaRPr lang="en-US" sz="1800" dirty="0"/>
          </a:p>
        </p:txBody>
      </p:sp>
      <p:sp>
        <p:nvSpPr>
          <p:cNvPr id="33" name="TextBox 32"/>
          <p:cNvSpPr txBox="1"/>
          <p:nvPr/>
        </p:nvSpPr>
        <p:spPr>
          <a:xfrm>
            <a:off x="456788" y="5762061"/>
            <a:ext cx="4120334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marL="114300" indent="-114300">
              <a:lnSpc>
                <a:spcPct val="90000"/>
              </a:lnSpc>
              <a:buFont typeface="Arial" panose="020B0604020202020204" pitchFamily="34" charset="0"/>
              <a:buChar char="•"/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th-TH" sz="1800" dirty="0"/>
              <a:t>สถาบันวิจัยวิทยาศาสตร์และเทคโนโลยี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th-TH" sz="1800" dirty="0"/>
              <a:t>แห่งประเทศไทย (วว.)</a:t>
            </a:r>
          </a:p>
          <a:p>
            <a:pPr>
              <a:lnSpc>
                <a:spcPct val="100000"/>
              </a:lnSpc>
            </a:pPr>
            <a:r>
              <a:rPr lang="th-TH" sz="1800" dirty="0"/>
              <a:t>องค์การพิพิธภัณฑ์วิทยาศาสตร์แห่งชาติ (</a:t>
            </a:r>
            <a:r>
              <a:rPr lang="th-TH" sz="1800" dirty="0" err="1"/>
              <a:t>อพ</a:t>
            </a:r>
            <a:r>
              <a:rPr lang="th-TH" sz="1800" dirty="0"/>
              <a:t>.)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4990363" y="4801818"/>
            <a:ext cx="3474720" cy="457200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6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sz="1800"/>
              <a:t>สถาบัน</a:t>
            </a:r>
            <a:r>
              <a:rPr lang="th-TH" sz="1800" dirty="0"/>
              <a:t>มาตรวิทยาแห่งชาติ (มว.)</a:t>
            </a:r>
            <a:endParaRPr lang="en-US" sz="18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81D22D3-1409-46AA-A60C-B8E9AF06F995}"/>
              </a:ext>
            </a:extLst>
          </p:cNvPr>
          <p:cNvSpPr txBox="1"/>
          <p:nvPr/>
        </p:nvSpPr>
        <p:spPr>
          <a:xfrm>
            <a:off x="4975722" y="2291790"/>
            <a:ext cx="3474720" cy="59317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หน่วยงานในกำกับ</a:t>
            </a:r>
          </a:p>
          <a:p>
            <a:pPr algn="ctr">
              <a:lnSpc>
                <a:spcPct val="80000"/>
              </a:lnSpc>
            </a:pP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(องค์การมหาชน ตาม พ.ร.บ. เฉพาะ </a:t>
            </a:r>
            <a:r>
              <a:rPr lang="en-US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(PA)</a:t>
            </a: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CAE1C1B-5262-4E30-ADBE-968E140ADB81}"/>
              </a:ext>
            </a:extLst>
          </p:cNvPr>
          <p:cNvSpPr txBox="1"/>
          <p:nvPr/>
        </p:nvSpPr>
        <p:spPr>
          <a:xfrm>
            <a:off x="4988693" y="4156125"/>
            <a:ext cx="3474720" cy="591572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6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th-TH" sz="1800" dirty="0"/>
              <a:t>สำนักงานพัฒนาวิทยาศาสตร์และเทคโนโลยีแห่งชาติ (สวทช.)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21FCF34-1DC9-4EA2-A8AA-E3A89220DDF6}"/>
              </a:ext>
            </a:extLst>
          </p:cNvPr>
          <p:cNvSpPr txBox="1"/>
          <p:nvPr/>
        </p:nvSpPr>
        <p:spPr>
          <a:xfrm>
            <a:off x="8683407" y="2273766"/>
            <a:ext cx="3191836" cy="59317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th-TH" sz="2000" dirty="0"/>
              <a:t>องค์การมหาชน </a:t>
            </a:r>
            <a:r>
              <a:rPr lang="en-US" sz="2000" dirty="0"/>
              <a:t>(PO)</a:t>
            </a:r>
            <a:endParaRPr lang="th-TH" sz="2000" dirty="0"/>
          </a:p>
          <a:p>
            <a:pPr algn="ctr">
              <a:lnSpc>
                <a:spcPct val="80000"/>
              </a:lnSpc>
            </a:pPr>
            <a:r>
              <a:rPr lang="th-TH" sz="2000" dirty="0"/>
              <a:t>(ตาม พรฎ.)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D556FA72-E0BF-4BEC-A485-6A32315E1A0C}"/>
              </a:ext>
            </a:extLst>
          </p:cNvPr>
          <p:cNvSpPr txBox="1"/>
          <p:nvPr/>
        </p:nvSpPr>
        <p:spPr>
          <a:xfrm>
            <a:off x="8683407" y="2902417"/>
            <a:ext cx="3191836" cy="3474720"/>
          </a:xfrm>
          <a:prstGeom prst="rect">
            <a:avLst/>
          </a:prstGeom>
          <a:solidFill>
            <a:srgbClr val="FFC1C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สำนักงานพัฒนาเทคโนโลยีอวกาศและ</a:t>
            </a:r>
            <a:br>
              <a:rPr lang="th-TH" sz="1800" dirty="0"/>
            </a:br>
            <a:r>
              <a:rPr lang="th-TH" sz="1800" dirty="0"/>
              <a:t>ภูมิสารสนเทศ (สทอภ.)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สถาบันเทคโนโลยีนิวเคลียร์แห่งชาติ (สทน.)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สถาบันวิจัยดาราศาสตร์แห่งชาติ (สดร.)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สถาบันวิจัยแสงซินโ</a:t>
            </a:r>
            <a:r>
              <a:rPr lang="th-TH" sz="1800" dirty="0" err="1"/>
              <a:t>คร</a:t>
            </a:r>
            <a:r>
              <a:rPr lang="th-TH" sz="1800" dirty="0"/>
              <a:t>ตรอน (สซ.)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สถาบันสารสนเทศทรัพยากรน้ำ (สสน.)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สำนักงานนวัตกรรมแห่งชาติ (สนช.)</a:t>
            </a:r>
          </a:p>
          <a:p>
            <a:pPr marL="114300" indent="-1143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ศูนย์ความเป็นเลิศด้านชีววิทยาศาสตร์ (</a:t>
            </a:r>
            <a:r>
              <a:rPr lang="th-TH" sz="1800" dirty="0" err="1"/>
              <a:t>ศลช</a:t>
            </a:r>
            <a:r>
              <a:rPr lang="th-TH" sz="1800" dirty="0"/>
              <a:t>.)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1D598149-C61A-4E8E-B279-8AB531C2DACF}"/>
              </a:ext>
            </a:extLst>
          </p:cNvPr>
          <p:cNvGrpSpPr/>
          <p:nvPr/>
        </p:nvGrpSpPr>
        <p:grpSpPr>
          <a:xfrm>
            <a:off x="8752112" y="829354"/>
            <a:ext cx="1763486" cy="1010745"/>
            <a:chOff x="6130984" y="957399"/>
            <a:chExt cx="1763486" cy="1010745"/>
          </a:xfrm>
        </p:grpSpPr>
        <p:pic>
          <p:nvPicPr>
            <p:cNvPr id="1028" name="Picture 4" descr="Vector cardboard price tag free vector download (2,690 Free vector) for  commercial use. format: ai, eps, cdr, svg vector illustration graphic art  design">
              <a:extLst>
                <a:ext uri="{FF2B5EF4-FFF2-40B4-BE49-F238E27FC236}">
                  <a16:creationId xmlns:a16="http://schemas.microsoft.com/office/drawing/2014/main" xmlns="" id="{7D9AAF48-73CC-421F-B695-006E0894E2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22" t="-2519" r="32900" b="70526"/>
            <a:stretch/>
          </p:blipFill>
          <p:spPr bwMode="auto">
            <a:xfrm rot="21123364">
              <a:off x="6248044" y="957399"/>
              <a:ext cx="1486531" cy="1007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F4DD2FCF-0C98-4EF7-AE3C-790F4487F0D4}"/>
                </a:ext>
              </a:extLst>
            </p:cNvPr>
            <p:cNvSpPr txBox="1"/>
            <p:nvPr/>
          </p:nvSpPr>
          <p:spPr>
            <a:xfrm rot="21123364">
              <a:off x="6130984" y="1339446"/>
              <a:ext cx="1763486" cy="628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102</a:t>
              </a:r>
              <a:endPara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>
                <a:lnSpc>
                  <a:spcPct val="70000"/>
                </a:lnSpc>
              </a:pPr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หน่วยงาน</a:t>
              </a:r>
              <a:endPara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8A43F6C-13BC-466D-B9A5-E5A3214C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43616"/>
            <a:ext cx="2743200" cy="365125"/>
          </a:xfrm>
        </p:spPr>
        <p:txBody>
          <a:bodyPr/>
          <a:lstStyle/>
          <a:p>
            <a:fld id="{6D1F1233-F629-41B1-BD71-82C7FDFBC220}" type="slidenum">
              <a:rPr lang="en-US" smtClean="0"/>
              <a:t>1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B7A63DF-F30B-4799-833E-480073396358}"/>
              </a:ext>
            </a:extLst>
          </p:cNvPr>
          <p:cNvGrpSpPr/>
          <p:nvPr/>
        </p:nvGrpSpPr>
        <p:grpSpPr>
          <a:xfrm>
            <a:off x="-2" y="1762"/>
            <a:ext cx="11247120" cy="614686"/>
            <a:chOff x="-2" y="1762"/>
            <a:chExt cx="11247120" cy="614686"/>
          </a:xfrm>
        </p:grpSpPr>
        <p:sp>
          <p:nvSpPr>
            <p:cNvPr id="4" name="TextBox 3"/>
            <p:cNvSpPr txBox="1"/>
            <p:nvPr/>
          </p:nvSpPr>
          <p:spPr>
            <a:xfrm>
              <a:off x="-2" y="1762"/>
              <a:ext cx="1124712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marL="457200"/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โครงสร้างกระทรวงการอุดมศึกษา วิทยาศาสตร์ วิจัยและนวัตกรรม</a:t>
              </a:r>
              <a:endPara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E9EDD812-41E9-4416-96EE-724659CA3856}"/>
                </a:ext>
              </a:extLst>
            </p:cNvPr>
            <p:cNvCxnSpPr/>
            <p:nvPr/>
          </p:nvCxnSpPr>
          <p:spPr>
            <a:xfrm>
              <a:off x="10116818" y="505835"/>
              <a:ext cx="11303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BDDBF31B-531B-47BF-9D2D-45C329D1BC73}"/>
                </a:ext>
              </a:extLst>
            </p:cNvPr>
            <p:cNvCxnSpPr/>
            <p:nvPr/>
          </p:nvCxnSpPr>
          <p:spPr>
            <a:xfrm>
              <a:off x="10515598" y="559298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F94E1FDF-3433-4229-BD24-2FA8E22E9D27}"/>
                </a:ext>
              </a:extLst>
            </p:cNvPr>
            <p:cNvCxnSpPr/>
            <p:nvPr/>
          </p:nvCxnSpPr>
          <p:spPr>
            <a:xfrm>
              <a:off x="10881358" y="616448"/>
              <a:ext cx="36576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xmlns="" id="{2F4E5326-4EC6-4BD7-AA38-19F66ECE948F}"/>
              </a:ext>
            </a:extLst>
          </p:cNvPr>
          <p:cNvCxnSpPr>
            <a:cxnSpLocks/>
            <a:endCxn id="2" idx="3"/>
          </p:cNvCxnSpPr>
          <p:nvPr/>
        </p:nvCxnSpPr>
        <p:spPr>
          <a:xfrm rot="5400000">
            <a:off x="4176365" y="1679011"/>
            <a:ext cx="1079938" cy="132379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xmlns="" id="{2D3BBB48-6F9A-45A8-AC6C-FB556AC9FC0F}"/>
              </a:ext>
            </a:extLst>
          </p:cNvPr>
          <p:cNvCxnSpPr>
            <a:cxnSpLocks/>
            <a:endCxn id="46" idx="3"/>
          </p:cNvCxnSpPr>
          <p:nvPr/>
        </p:nvCxnSpPr>
        <p:spPr>
          <a:xfrm rot="5400000">
            <a:off x="2303704" y="3551672"/>
            <a:ext cx="4825258" cy="13237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xmlns="" id="{9954AE97-C731-4D40-918C-514858DA2CC1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4782522" y="1971643"/>
            <a:ext cx="1943717" cy="21989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A31F226-FB94-426F-A061-B32A41CA418E}"/>
              </a:ext>
            </a:extLst>
          </p:cNvPr>
          <p:cNvSpPr txBox="1"/>
          <p:nvPr/>
        </p:nvSpPr>
        <p:spPr>
          <a:xfrm>
            <a:off x="468062" y="1410477"/>
            <a:ext cx="2011680" cy="54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</a:t>
            </a:r>
            <a:endParaRPr lang="en-US" sz="2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xmlns="" id="{8D4BF957-1029-4D6B-BB25-EF98BD87264E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4782522" y="1971643"/>
            <a:ext cx="5516482" cy="21989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xmlns="" id="{5FAB4DAB-113D-4D1B-AC7E-8442A530E8BA}"/>
              </a:ext>
            </a:extLst>
          </p:cNvPr>
          <p:cNvCxnSpPr>
            <a:cxnSpLocks/>
            <a:endCxn id="40" idx="1"/>
          </p:cNvCxnSpPr>
          <p:nvPr/>
        </p:nvCxnSpPr>
        <p:spPr>
          <a:xfrm rot="16200000" flipH="1">
            <a:off x="2430236" y="3557517"/>
            <a:ext cx="4826138" cy="12156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xmlns="" id="{3B506A52-AA3C-4C30-925F-46D1D65F06A5}"/>
              </a:ext>
            </a:extLst>
          </p:cNvPr>
          <p:cNvCxnSpPr>
            <a:endCxn id="61" idx="3"/>
          </p:cNvCxnSpPr>
          <p:nvPr/>
        </p:nvCxnSpPr>
        <p:spPr>
          <a:xfrm rot="5400000">
            <a:off x="3180797" y="2674577"/>
            <a:ext cx="3071073" cy="13237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35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4830" y="1443409"/>
            <a:ext cx="3571702" cy="512064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สำนักงานรัฐมนตรี</a:t>
            </a:r>
            <a:r>
              <a:rPr lang="en-US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(สร.)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8489" y="701369"/>
            <a:ext cx="5019691" cy="91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</a:p>
          <a:p>
            <a:pPr marL="169863" indent="-16986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 สนับสนุน และกำกับดูแลการอุดมศึกษา การวิจัย และการสร้างสรรค์นวัตกรรม</a:t>
            </a:r>
          </a:p>
          <a:p>
            <a:pPr marL="169863" indent="-16986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จัดให้มีระบบนิเวศและโครงสร้างพื้นฐานที่สำคัญเพื่อการพัฒนาการอุดมศึกษา วิทยาศาสตร์ วิจัย และนวัตกรรม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4829" y="2271697"/>
            <a:ext cx="3571703" cy="512064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สำนักงานปลัดกระทรวง (สป.)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6215" y="2272744"/>
            <a:ext cx="2882119" cy="514372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สำนักงานการวิจัยแห่งชาติ</a:t>
            </a:r>
            <a:b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18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วช.</a:t>
            </a: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18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4830" y="4961924"/>
            <a:ext cx="3571703" cy="514372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กรมวิทยาศาสตร์บริการ</a:t>
            </a:r>
          </a:p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(วศ.)</a:t>
            </a:r>
            <a:endParaRPr lang="en-US" sz="18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1679" y="4962439"/>
            <a:ext cx="2882118" cy="514372"/>
          </a:xfrm>
          <a:prstGeom prst="rect">
            <a:avLst/>
          </a:prstGeom>
          <a:solidFill>
            <a:srgbClr val="B4DE8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สำนักงานปรมาณูเพื่อสันติ</a:t>
            </a:r>
          </a:p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(ปส.)</a:t>
            </a:r>
            <a:endParaRPr lang="en-US" sz="18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95256" y="2291826"/>
            <a:ext cx="3177632" cy="51437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สถาบันอุดมศึกษาของรัฐ</a:t>
            </a:r>
          </a:p>
          <a:p>
            <a:pPr algn="ctr">
              <a:lnSpc>
                <a:spcPts val="16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(ส่วนราชการ)</a:t>
            </a:r>
            <a:endParaRPr lang="en-US" sz="18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2720" y="2830116"/>
            <a:ext cx="3717562" cy="2068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11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  <a:endParaRPr lang="en-US" sz="1600" b="1" dirty="0">
              <a:solidFill>
                <a:srgbClr val="4282B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ราชการประจำทั่วไปของกระทรวง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ขับเคลื่อนการปฏิรูปการอุดมศึกษา วิทยาศาสตร์ วิจัยและนวัตกรรม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กำกับและเร่งรัดการปฏิบัติราชการของส่วนราชการในกระทรวง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งานเลขานุการ 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กมอ. 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ก.พ.อ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85738" indent="-18573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จัดทำข้อเสนอนโยบายและแผนด้านการอุดมศึกษา</a:t>
            </a:r>
          </a:p>
          <a:p>
            <a:pPr marL="185738" indent="-18573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จัดทำฐานข้อมูลการอุดมศึกษา วิเคราะห์และสังเคราะห์ข้อมูล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85738" indent="-18573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งานส่งเสริม ประสานงานด้านการอุดมศึกษา วิทยาศาสตร์ วิจัยและนวัตกรรม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8774" y="2830116"/>
            <a:ext cx="3495936" cy="1674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13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ให้ทุนวิจัยและนวัตกรรม 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ริเริ่ม ขับเคลื่อนและประสานการดำเนินงานโครงการวิจัยและนวัตกรรมที่สำคัญของประเทศ 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จัดทำมาตรฐานและจริยธรรมการวิจัย 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ส่งเสริมและถ่ายทอดความรู้เพื่อใช้ประโยชน์ 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ส่งเสริมและสนับสนุนการพัฒนาบุคลากรวิจัยและนวัตกรรม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ให้รางวัล ประกาศเกียรติคุณ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4830" y="5536506"/>
            <a:ext cx="3655452" cy="1083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  <a:endParaRPr lang="en-US" sz="1600" b="1" dirty="0">
              <a:solidFill>
                <a:srgbClr val="4282B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ให้บริการทางวิทยาศาสตร์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ดูแล ส่งเสริมวิจัยพัฒนาทางวิทยาศาสตร์และเทคโนโลยี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เป็นสถานปฏิบัติการกลางทางวิทยาศาสตร์และเทคโนโลยีของประเทศไทย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8858" y="5536506"/>
            <a:ext cx="2924939" cy="1083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เสนอแนะนโยบาย แนวทาง และแผนยุทธศาสตร์ด้านพลังงานนิวเคลียร์ในทางสันติ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กำกับให้เกิดความปลอดภัยแก่ผู้ใช้ ประชาชน และสิ่งแวดล้อม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95256" y="2803700"/>
            <a:ext cx="3177632" cy="126188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มหาวิทยาลัยรัฐ</a:t>
            </a:r>
            <a:r>
              <a:rPr lang="en-US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9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แห่ง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มหาวิทยาลัยราชภัฏ</a:t>
            </a:r>
            <a:r>
              <a:rPr lang="en-US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38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แห่ง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มหาวิทยาลัยเทคโนโลยีราชมงคล</a:t>
            </a:r>
            <a:r>
              <a:rPr lang="en-US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9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แห่ง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สถาบันวิทยาลัยชุมชน	</a:t>
            </a:r>
            <a:r>
              <a:rPr lang="en-US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1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แห่ง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(วิทยาลัยชุมชน 20 แห่งทั่วประเทศ)</a:t>
            </a:r>
            <a:endParaRPr lang="en-US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4830" y="1916174"/>
            <a:ext cx="3571703" cy="302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ราชการทางการเมือง</a:t>
            </a:r>
            <a:endParaRPr lang="en-US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5650" y="6562346"/>
            <a:ext cx="3571702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>
              <a:lnSpc>
                <a:spcPct val="90000"/>
              </a:lnSpc>
            </a:pPr>
            <a:r>
              <a:rPr lang="th-TH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-- ให้ตราพระราชกฤษฎีกาจัดตั้งสถาบันวิทยาศาสตร์บริการ</a:t>
            </a:r>
            <a:r>
              <a:rPr lang="en-US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</a:t>
            </a:r>
            <a:r>
              <a:rPr lang="en-US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--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8BBC5373-8DAA-450C-93C4-E56ABD4892C9}"/>
              </a:ext>
            </a:extLst>
          </p:cNvPr>
          <p:cNvSpPr txBox="1"/>
          <p:nvPr/>
        </p:nvSpPr>
        <p:spPr>
          <a:xfrm>
            <a:off x="2513305" y="706622"/>
            <a:ext cx="4275184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กระทรวงการอุดมศึกษา วิทยาศาสตร์ วิจัย และนวัตกรรม</a:t>
            </a:r>
            <a:endParaRPr lang="en-US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AC131AD-6EEB-42E9-A122-F1DF3B85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D1F1233-F629-41B1-BD71-82C7FDFBC220}" type="slidenum">
              <a:rPr lang="en-US" smtClean="0"/>
              <a:t>2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AE16C7C-0CBA-4E65-A42E-772DAC571CBA}"/>
              </a:ext>
            </a:extLst>
          </p:cNvPr>
          <p:cNvGrpSpPr/>
          <p:nvPr/>
        </p:nvGrpSpPr>
        <p:grpSpPr>
          <a:xfrm>
            <a:off x="0" y="-5228"/>
            <a:ext cx="11247120" cy="612051"/>
            <a:chOff x="0" y="4397"/>
            <a:chExt cx="11247120" cy="612051"/>
          </a:xfrm>
        </p:grpSpPr>
        <p:sp>
          <p:nvSpPr>
            <p:cNvPr id="4" name="TextBox 3"/>
            <p:cNvSpPr txBox="1"/>
            <p:nvPr/>
          </p:nvSpPr>
          <p:spPr>
            <a:xfrm>
              <a:off x="0" y="4397"/>
              <a:ext cx="1124712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457200">
                <a:defRPr sz="2400" b="1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defRPr>
              </a:lvl1pPr>
            </a:lstStyle>
            <a:p>
              <a:r>
                <a:rPr lang="th-TH" dirty="0"/>
                <a:t>หน้าที่และอำนาจกระทรวงการอุดมศึกษา วิทยาศาสตร์ วิจัยและนวัตกรรม</a:t>
              </a:r>
              <a:endParaRPr lang="en-US" dirty="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61FB968E-B187-4167-A688-B55C48CCACE1}"/>
                </a:ext>
              </a:extLst>
            </p:cNvPr>
            <p:cNvCxnSpPr/>
            <p:nvPr/>
          </p:nvCxnSpPr>
          <p:spPr>
            <a:xfrm>
              <a:off x="10116818" y="505835"/>
              <a:ext cx="11303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27A8D51B-010D-4460-B1B7-6F4492EA575F}"/>
                </a:ext>
              </a:extLst>
            </p:cNvPr>
            <p:cNvCxnSpPr/>
            <p:nvPr/>
          </p:nvCxnSpPr>
          <p:spPr>
            <a:xfrm>
              <a:off x="10515598" y="559298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2B9180F9-B735-4273-9630-49AC33BAB985}"/>
                </a:ext>
              </a:extLst>
            </p:cNvPr>
            <p:cNvCxnSpPr/>
            <p:nvPr/>
          </p:nvCxnSpPr>
          <p:spPr>
            <a:xfrm>
              <a:off x="10881358" y="616448"/>
              <a:ext cx="36576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xmlns="" id="{5841331E-9103-4397-A0C7-FA33827D6981}"/>
              </a:ext>
            </a:extLst>
          </p:cNvPr>
          <p:cNvCxnSpPr>
            <a:cxnSpLocks/>
            <a:stCxn id="51" idx="2"/>
            <a:endCxn id="8" idx="3"/>
          </p:cNvCxnSpPr>
          <p:nvPr/>
        </p:nvCxnSpPr>
        <p:spPr>
          <a:xfrm rot="5400000">
            <a:off x="4232361" y="1280904"/>
            <a:ext cx="592709" cy="24436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xmlns="" id="{E85E78AF-F2B2-4F53-AA84-ABE8ABA2649F}"/>
              </a:ext>
            </a:extLst>
          </p:cNvPr>
          <p:cNvCxnSpPr>
            <a:stCxn id="51" idx="2"/>
            <a:endCxn id="10" idx="3"/>
          </p:cNvCxnSpPr>
          <p:nvPr/>
        </p:nvCxnSpPr>
        <p:spPr>
          <a:xfrm rot="5400000">
            <a:off x="3818217" y="1695048"/>
            <a:ext cx="1420997" cy="24436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xmlns="" id="{62E3459E-A19C-4280-8C8B-953F794B21D0}"/>
              </a:ext>
            </a:extLst>
          </p:cNvPr>
          <p:cNvCxnSpPr>
            <a:stCxn id="51" idx="2"/>
            <a:endCxn id="13" idx="3"/>
          </p:cNvCxnSpPr>
          <p:nvPr/>
        </p:nvCxnSpPr>
        <p:spPr>
          <a:xfrm rot="5400000">
            <a:off x="2472526" y="3040739"/>
            <a:ext cx="4112378" cy="2443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xmlns="" id="{F9AB801E-5F7E-4113-957F-DBD2843FD8B0}"/>
              </a:ext>
            </a:extLst>
          </p:cNvPr>
          <p:cNvCxnSpPr>
            <a:cxnSpLocks/>
            <a:stCxn id="51" idx="2"/>
            <a:endCxn id="12" idx="1"/>
          </p:cNvCxnSpPr>
          <p:nvPr/>
        </p:nvCxnSpPr>
        <p:spPr>
          <a:xfrm rot="16200000" flipH="1">
            <a:off x="4021957" y="1735672"/>
            <a:ext cx="1423198" cy="1653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xmlns="" id="{EB6AC7D4-3339-4E70-BC4A-B398C0160DEC}"/>
              </a:ext>
            </a:extLst>
          </p:cNvPr>
          <p:cNvCxnSpPr>
            <a:stCxn id="51" idx="2"/>
            <a:endCxn id="14" idx="1"/>
          </p:cNvCxnSpPr>
          <p:nvPr/>
        </p:nvCxnSpPr>
        <p:spPr>
          <a:xfrm rot="16200000" flipH="1">
            <a:off x="2694842" y="3062787"/>
            <a:ext cx="4112893" cy="20078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xmlns="" id="{54659BD2-02D7-4D63-9956-18718B6AC781}"/>
              </a:ext>
            </a:extLst>
          </p:cNvPr>
          <p:cNvCxnSpPr>
            <a:cxnSpLocks/>
            <a:stCxn id="51" idx="2"/>
            <a:endCxn id="15" idx="0"/>
          </p:cNvCxnSpPr>
          <p:nvPr/>
        </p:nvCxnSpPr>
        <p:spPr>
          <a:xfrm rot="16200000" flipH="1">
            <a:off x="6774937" y="-1017309"/>
            <a:ext cx="1185094" cy="543317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8267EC13-61D9-492A-91C5-B9C0DA6793A6}"/>
              </a:ext>
            </a:extLst>
          </p:cNvPr>
          <p:cNvSpPr txBox="1"/>
          <p:nvPr/>
        </p:nvSpPr>
        <p:spPr>
          <a:xfrm>
            <a:off x="8495256" y="4170266"/>
            <a:ext cx="3166475" cy="12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15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  <a:endParaRPr lang="en-US" sz="1600" b="1" dirty="0">
              <a:solidFill>
                <a:srgbClr val="4282B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80000"/>
              </a:lnSpc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ให้เป็นไปตามกฎหมายของแต่ละสถาบันอุดมศึกษา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ผลิตบัณฑิต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วิจัยและพัฒนา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บริการทางวิชาการ</a:t>
            </a:r>
          </a:p>
          <a:p>
            <a:pPr marL="174625" indent="-174625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ทำนุบำรุง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ศิลป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วัฒนธรรม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5CB2C2B-584C-4CD6-8F50-DC239ED9B6E3}"/>
              </a:ext>
            </a:extLst>
          </p:cNvPr>
          <p:cNvSpPr txBox="1"/>
          <p:nvPr/>
        </p:nvSpPr>
        <p:spPr>
          <a:xfrm>
            <a:off x="4687270" y="4462815"/>
            <a:ext cx="3835304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>
              <a:lnSpc>
                <a:spcPct val="90000"/>
              </a:lnSpc>
            </a:pPr>
            <a:r>
              <a:rPr lang="th-TH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-- ให้มีการประเมินประสิทธิภาพและผลการปฏิบัติราชการเมื่อครบ </a:t>
            </a:r>
            <a:r>
              <a:rPr lang="en-US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 -- </a:t>
            </a:r>
          </a:p>
        </p:txBody>
      </p:sp>
    </p:spTree>
    <p:extLst>
      <p:ext uri="{BB962C8B-B14F-4D97-AF65-F5344CB8AC3E}">
        <p14:creationId xmlns:p14="http://schemas.microsoft.com/office/powerpoint/2010/main" val="64052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0E72040-8A4E-4328-828F-F6A093BBC1C8}"/>
              </a:ext>
            </a:extLst>
          </p:cNvPr>
          <p:cNvSpPr txBox="1"/>
          <p:nvPr/>
        </p:nvSpPr>
        <p:spPr>
          <a:xfrm>
            <a:off x="321545" y="1852867"/>
            <a:ext cx="4846320" cy="49377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7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หน่วยงานในกำกับ </a:t>
            </a:r>
            <a:r>
              <a:rPr lang="en-US" sz="17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7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องค์การมหาชน ตาม พ.ร.บ. เฉพาะ </a:t>
            </a:r>
            <a:r>
              <a:rPr lang="en-US" sz="17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(PA)</a:t>
            </a:r>
            <a:endParaRPr lang="th-TH" sz="17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6D2DE6D-CDF1-4059-836C-1954E2155163}"/>
              </a:ext>
            </a:extLst>
          </p:cNvPr>
          <p:cNvSpPr txBox="1"/>
          <p:nvPr/>
        </p:nvSpPr>
        <p:spPr>
          <a:xfrm>
            <a:off x="321545" y="2311823"/>
            <a:ext cx="4846320" cy="300595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สำนักงานสภานโยบายการอุดมศึกษา วิทยาศาสตร์ วิจัย และนวัตกรรมแห่งชาติ (สอวช.)</a:t>
            </a:r>
            <a:endParaRPr lang="en-US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96FD67C-B6B9-4276-80EA-270B6F9781CA}"/>
              </a:ext>
            </a:extLst>
          </p:cNvPr>
          <p:cNvSpPr txBox="1"/>
          <p:nvPr/>
        </p:nvSpPr>
        <p:spPr>
          <a:xfrm>
            <a:off x="324080" y="3578753"/>
            <a:ext cx="4846320" cy="300595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สำนักงานคณะกรรมการส่งเสริมวิทยาศาสตร์ วิจัย และนวัตกรรม (สกสว.)</a:t>
            </a:r>
            <a:endParaRPr lang="en-US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6626D62-628C-4AB0-A8E2-2C9E941F6AE4}"/>
              </a:ext>
            </a:extLst>
          </p:cNvPr>
          <p:cNvSpPr txBox="1"/>
          <p:nvPr/>
        </p:nvSpPr>
        <p:spPr>
          <a:xfrm>
            <a:off x="9261064" y="1843945"/>
            <a:ext cx="276011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th-TH" sz="1700" dirty="0"/>
              <a:t>สถาบันอุดมศึกษาในกำกับของรัฐ</a:t>
            </a:r>
            <a:endParaRPr lang="en-US" sz="17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37E1AA9-5345-4C00-A0C0-562D6EF6913C}"/>
              </a:ext>
            </a:extLst>
          </p:cNvPr>
          <p:cNvSpPr txBox="1"/>
          <p:nvPr/>
        </p:nvSpPr>
        <p:spPr>
          <a:xfrm>
            <a:off x="9261064" y="3919660"/>
            <a:ext cx="2760115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th-TH" sz="1700" dirty="0"/>
              <a:t>รัฐวิสาหกิจ</a:t>
            </a:r>
            <a:endParaRPr lang="en-US" sz="17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BA4E474-6CF1-4992-B11C-3F51EAACD13D}"/>
              </a:ext>
            </a:extLst>
          </p:cNvPr>
          <p:cNvSpPr txBox="1"/>
          <p:nvPr/>
        </p:nvSpPr>
        <p:spPr>
          <a:xfrm>
            <a:off x="9261064" y="2297745"/>
            <a:ext cx="2760115" cy="30059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marL="114300" indent="-114300">
              <a:lnSpc>
                <a:spcPct val="90000"/>
              </a:lnSpc>
              <a:buFont typeface="Arial" panose="020B0604020202020204" pitchFamily="34" charset="0"/>
              <a:buChar char="•"/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indent="0">
              <a:buNone/>
            </a:pPr>
            <a:r>
              <a:rPr lang="th-TH" dirty="0"/>
              <a:t>มหาวิทยาลัยในกำกับ </a:t>
            </a:r>
            <a:r>
              <a:rPr lang="en-US" dirty="0"/>
              <a:t>2</a:t>
            </a:r>
            <a:r>
              <a:rPr lang="th-TH" dirty="0"/>
              <a:t>7</a:t>
            </a:r>
            <a:r>
              <a:rPr lang="en-US" dirty="0"/>
              <a:t> </a:t>
            </a:r>
            <a:r>
              <a:rPr lang="th-TH" dirty="0"/>
              <a:t>แห่ง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5FCD1AB-A4B5-4F66-8157-725A4D7545B5}"/>
              </a:ext>
            </a:extLst>
          </p:cNvPr>
          <p:cNvSpPr txBox="1"/>
          <p:nvPr/>
        </p:nvSpPr>
        <p:spPr>
          <a:xfrm>
            <a:off x="9261063" y="4365506"/>
            <a:ext cx="2760115" cy="167122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marL="114300" indent="-114300">
              <a:lnSpc>
                <a:spcPct val="90000"/>
              </a:lnSpc>
              <a:buFont typeface="Arial" panose="020B0604020202020204" pitchFamily="34" charset="0"/>
              <a:buChar char="•"/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th-TH" dirty="0"/>
              <a:t>สถาบันวิจัยวิทยาศาสตร์และเทคโนโลยีแห่งประเทศไทย (วว.)</a:t>
            </a:r>
          </a:p>
          <a:p>
            <a:pPr marL="111125" indent="0">
              <a:lnSpc>
                <a:spcPct val="100000"/>
              </a:lnSpc>
              <a:buNone/>
            </a:pPr>
            <a:r>
              <a:rPr lang="en-US" sz="1200" b="0" dirty="0"/>
              <a:t>- </a:t>
            </a:r>
            <a:r>
              <a:rPr lang="th-TH" sz="1200" b="0" dirty="0"/>
              <a:t>วิจัยพัฒนาด้าน วทน.</a:t>
            </a:r>
            <a:endParaRPr lang="en-US" sz="1200" b="0" dirty="0"/>
          </a:p>
          <a:p>
            <a:pPr marL="171450" indent="-60325">
              <a:buNone/>
            </a:pPr>
            <a:r>
              <a:rPr lang="th-TH" sz="1200" b="0" dirty="0"/>
              <a:t>- ถ่ายทอดเทคโนโลยี และนวัตกรรม สู่ภาคอุตสาหกรรมและวิสาหกิจชุมชน</a:t>
            </a:r>
          </a:p>
          <a:p>
            <a:pPr>
              <a:lnSpc>
                <a:spcPct val="100000"/>
              </a:lnSpc>
            </a:pPr>
            <a:r>
              <a:rPr lang="th-TH" dirty="0"/>
              <a:t>องค์การพิพิธภัณฑ์วิทยาศาสตร์แห่งชาติ (</a:t>
            </a:r>
            <a:r>
              <a:rPr lang="th-TH" dirty="0" err="1"/>
              <a:t>อพ</a:t>
            </a:r>
            <a:r>
              <a:rPr lang="th-TH" dirty="0"/>
              <a:t>.)</a:t>
            </a:r>
          </a:p>
          <a:p>
            <a:pPr marL="171450" indent="-60325">
              <a:lnSpc>
                <a:spcPct val="100000"/>
              </a:lnSpc>
              <a:buNone/>
            </a:pPr>
            <a:r>
              <a:rPr lang="th-TH" sz="1200" b="0" dirty="0"/>
              <a:t>- เป็นแหล่งเรียนรู้และช่องทางการเรียนรู้รูปแบบต่างๆ </a:t>
            </a:r>
            <a:br>
              <a:rPr lang="th-TH" sz="1200" b="0" dirty="0"/>
            </a:br>
            <a:r>
              <a:rPr lang="th-TH" sz="1200" b="0" dirty="0"/>
              <a:t>ด้านวิทยาศาสตร์ เทคโนโลยี และธรรมชาติวิทยา</a:t>
            </a:r>
            <a:endParaRPr lang="en-US" sz="1200" b="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CA46C59-40FF-4375-A738-D8A11AB7F703}"/>
              </a:ext>
            </a:extLst>
          </p:cNvPr>
          <p:cNvSpPr txBox="1"/>
          <p:nvPr/>
        </p:nvSpPr>
        <p:spPr>
          <a:xfrm>
            <a:off x="324080" y="5931107"/>
            <a:ext cx="4846320" cy="260199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6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sz="1500"/>
              <a:t>สถาบัน</a:t>
            </a:r>
            <a:r>
              <a:rPr lang="th-TH" sz="1500" dirty="0"/>
              <a:t>มาตรวิทยาแห่งชาติ (มว.)</a:t>
            </a:r>
            <a:endParaRPr lang="en-US" sz="15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CC27213-6CDB-47A0-999E-F5E5916F9C57}"/>
              </a:ext>
            </a:extLst>
          </p:cNvPr>
          <p:cNvSpPr txBox="1"/>
          <p:nvPr/>
        </p:nvSpPr>
        <p:spPr>
          <a:xfrm>
            <a:off x="321545" y="5084907"/>
            <a:ext cx="4846320" cy="260199"/>
          </a:xfrm>
          <a:prstGeom prst="rect">
            <a:avLst/>
          </a:prstGeom>
          <a:solidFill>
            <a:srgbClr val="FFE5E5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6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h-TH" sz="1500" dirty="0"/>
              <a:t>สำนักงานพัฒนาวิทยาศาสตร์และเทคโนโลยีแห่งชาติ (สวทช.)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E762799-B85B-4E31-BD90-5CEB94A54AEB}"/>
              </a:ext>
            </a:extLst>
          </p:cNvPr>
          <p:cNvSpPr txBox="1"/>
          <p:nvPr/>
        </p:nvSpPr>
        <p:spPr>
          <a:xfrm>
            <a:off x="5442692" y="1852869"/>
            <a:ext cx="347472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th-TH" sz="1700" dirty="0"/>
              <a:t>องค์การมหาชน </a:t>
            </a:r>
            <a:r>
              <a:rPr lang="en-US" sz="1700" dirty="0"/>
              <a:t>(</a:t>
            </a:r>
            <a:r>
              <a:rPr lang="en-US" sz="1700"/>
              <a:t>PO)</a:t>
            </a:r>
            <a:endParaRPr lang="th-TH" sz="17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34358BE-92C1-4D0B-8EA8-6889220607AD}"/>
              </a:ext>
            </a:extLst>
          </p:cNvPr>
          <p:cNvSpPr txBox="1"/>
          <p:nvPr/>
        </p:nvSpPr>
        <p:spPr>
          <a:xfrm>
            <a:off x="5442692" y="2309299"/>
            <a:ext cx="3474720" cy="4478149"/>
          </a:xfrm>
          <a:prstGeom prst="rect">
            <a:avLst/>
          </a:prstGeom>
          <a:solidFill>
            <a:srgbClr val="FFC1C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1200"/>
              </a:lnSpc>
              <a:defRPr sz="15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สำนักงานพัฒนาเทคโนโลยีอวกาศและภูมิสารสนเทศ (สทอภ.)</a:t>
            </a:r>
          </a:p>
          <a:p>
            <a:pPr marL="11112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200" b="0" dirty="0"/>
              <a:t>- วิจัย พัฒนาเทคโนโลยีอวกาศและภูมิสารสนเทศ</a:t>
            </a:r>
            <a:endParaRPr lang="en-US" sz="1200" b="0" dirty="0"/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กำหนดมาตรฐานกลางด้านภูมิสารสนเทศ</a:t>
            </a:r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สถาบันเทคโนโลยีนิวเคลียร์แห่งชาติ (สทน.)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วิจัยเทคโนโลยีนิวเคลียร์และการประยุกต์ใช้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ให้บริการเทคโนโลยีนิวเคลียร์และผลิตผลิตภัณฑ์ไอโซโทปรังสี</a:t>
            </a:r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สถาบันวิจัยดาราศาสตร์แห่งชาติ (สดร.)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วิจัยดาราศาสตร์และอวกาศ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ให้บริการวิชาการ สื่อสารดาราศาสตร์</a:t>
            </a:r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สถาบันวิจัยแสงซินโ</a:t>
            </a:r>
            <a:r>
              <a:rPr lang="th-TH" dirty="0" err="1"/>
              <a:t>คร</a:t>
            </a:r>
            <a:r>
              <a:rPr lang="th-TH" dirty="0"/>
              <a:t>ตรอน (สซ.)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วิจัยเกี่ยวกับแสงซินโ</a:t>
            </a:r>
            <a:r>
              <a:rPr lang="th-TH" sz="1200" b="0" dirty="0" err="1"/>
              <a:t>คร</a:t>
            </a:r>
            <a:r>
              <a:rPr lang="th-TH" sz="1200" b="0" dirty="0"/>
              <a:t>ตรอน และการใช้ประโยชน์</a:t>
            </a:r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สถาบันสารสนเทศทรัพยากรน้ำ (สสน.)</a:t>
            </a:r>
          </a:p>
          <a:p>
            <a:pPr marL="111125" algn="l">
              <a:lnSpc>
                <a:spcPct val="100000"/>
              </a:lnSpc>
            </a:pPr>
            <a:r>
              <a:rPr lang="th-TH" sz="1200" b="0" dirty="0"/>
              <a:t>- วิจัยและพัฒนาเทคโนโลยี</a:t>
            </a:r>
            <a:r>
              <a:rPr lang="en-US" sz="1200" b="0" dirty="0"/>
              <a:t> </a:t>
            </a:r>
            <a:r>
              <a:rPr lang="th-TH" sz="1200" b="0" dirty="0"/>
              <a:t>และนวัตกรรม ด้านสารสนเทศทรัพยากรน้ำ</a:t>
            </a:r>
            <a:endParaRPr lang="en-US" sz="1200" b="0" dirty="0"/>
          </a:p>
          <a:p>
            <a:pPr marL="111125" algn="l">
              <a:lnSpc>
                <a:spcPct val="100000"/>
              </a:lnSpc>
            </a:pPr>
            <a:r>
              <a:rPr lang="en-US" sz="1200" b="0" dirty="0"/>
              <a:t>- </a:t>
            </a:r>
            <a:r>
              <a:rPr lang="th-TH" sz="1200" b="0" dirty="0"/>
              <a:t>ถ่ายทอดผลการวิจัยและพัฒนาเพื่อให้ประชาชนนำไปใช้</a:t>
            </a:r>
            <a:endParaRPr lang="en-US" sz="1200" b="0" dirty="0"/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สำนักงานนวัตกรรมแห่งชาติ (สนช.)</a:t>
            </a:r>
          </a:p>
          <a:p>
            <a:pPr marL="171450" indent="-60325" algn="l">
              <a:lnSpc>
                <a:spcPct val="100000"/>
              </a:lnSpc>
            </a:pPr>
            <a:r>
              <a:rPr lang="th-TH" sz="1200" b="0" dirty="0"/>
              <a:t>- ส่งเสริมการสร้างระบบนวัตกรรมแห่งชาติ และการใช้ประโยชน์โครงสร้างพื้นฐานทางนวัตกรรม</a:t>
            </a:r>
          </a:p>
          <a:p>
            <a:pPr marL="114300" indent="-1143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th-TH" dirty="0"/>
              <a:t>ศูนย์ความเป็นเลิศด้านชีววิทยาศาสตร์ (</a:t>
            </a:r>
            <a:r>
              <a:rPr lang="th-TH" dirty="0" err="1"/>
              <a:t>ศลช</a:t>
            </a:r>
            <a:r>
              <a:rPr lang="th-TH" dirty="0"/>
              <a:t>.)</a:t>
            </a:r>
          </a:p>
          <a:p>
            <a:pPr marL="171450" marR="0" indent="-603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200" b="0" dirty="0"/>
              <a:t>- สนับสนุนและบ่มเพาะงานวิจัยและนวัตกรรมผลิตภัณฑ์และบริการด้านการแพทย์และสุขภาพ</a:t>
            </a:r>
          </a:p>
          <a:p>
            <a:pPr marL="171450" marR="0" indent="-603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dirty="0"/>
              <a:t>- </a:t>
            </a:r>
            <a:r>
              <a:rPr lang="th-TH" sz="1200" b="0" dirty="0"/>
              <a:t>ผลักดันผลงานวิจัยจากให้นำไปใช้ได้จริงให้พร้อมสู่อุตสาหกรรมการแพทย์</a:t>
            </a:r>
            <a:r>
              <a:rPr lang="en-US" sz="1200" b="0" dirty="0"/>
              <a:t/>
            </a:r>
            <a:br>
              <a:rPr lang="en-US" sz="1200" b="0" dirty="0"/>
            </a:br>
            <a:r>
              <a:rPr lang="th-TH" sz="1200" b="0" dirty="0"/>
              <a:t>ครบวงจร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C9430B0-9885-4C43-A358-1A18A8579AA6}"/>
              </a:ext>
            </a:extLst>
          </p:cNvPr>
          <p:cNvSpPr txBox="1"/>
          <p:nvPr/>
        </p:nvSpPr>
        <p:spPr>
          <a:xfrm>
            <a:off x="321545" y="2584633"/>
            <a:ext cx="4772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ฝ่ายเลขานุการของสภานโยบายฯ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เสนอความเห็นต่อสภานโยบายฯ </a:t>
            </a:r>
            <a:r>
              <a:rPr lang="en-US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 ยุทธศาสตร์และแผน</a:t>
            </a:r>
            <a:r>
              <a:rPr lang="en-US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กรอบวงเงินงบประมาณประจำปีด้านการอุดมศึกษา และด้านการวิจัยและนวัตกรรม รวมทั้งระบบการจัดสรรและบริหารงบประมาณแบบบูรณาการ ตลอดจนการเร่งรัดและติดตามให้มีการปรับปรุงกฎหมาย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D7AD28C-77E8-4FBD-BD42-592135FC6D7D}"/>
              </a:ext>
            </a:extLst>
          </p:cNvPr>
          <p:cNvSpPr txBox="1"/>
          <p:nvPr/>
        </p:nvSpPr>
        <p:spPr>
          <a:xfrm>
            <a:off x="305028" y="3863603"/>
            <a:ext cx="49125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ฝ่ายเลขานุการของ </a:t>
            </a:r>
            <a:r>
              <a:rPr lang="th-TH" sz="1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และคณะกรรมการพิจารณางบประมาณด้านการวิจัยและนวัตกรรม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จัดทำนโยบาย ยุทธศาสตร์ และแผนด้านการวิจัยฯ กรอบวงเงินงบประมาณด้านการวิจัยฯ หลักเกณฑ์คำขอและการจัดสรรงบประมาณวิจัย มาตรฐานการวิจัย ข้อกำหนด หรือแนวทางปฏิบัติเกี่ยวกับ</a:t>
            </a:r>
            <a:b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การวิจัยฯ จริยธรรมการวิจัยฯ หลักเกณฑ์การให้รางวัลผลงานวิจัยฯ เสนอต่อ </a:t>
            </a:r>
            <a:r>
              <a:rPr lang="th-TH" sz="1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จัดทำฐานข้อมูลการวิจัยฯ</a:t>
            </a:r>
            <a:endParaRPr lang="en-US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7E06FAB-55E2-4F35-951E-8578356F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D1F1233-F629-41B1-BD71-82C7FDFBC220}" type="slidenum">
              <a:rPr lang="en-US" smtClean="0"/>
              <a:t>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FA7D1AEF-EB06-4433-9DB7-8602599471C6}"/>
              </a:ext>
            </a:extLst>
          </p:cNvPr>
          <p:cNvGrpSpPr/>
          <p:nvPr/>
        </p:nvGrpSpPr>
        <p:grpSpPr>
          <a:xfrm>
            <a:off x="0" y="-5228"/>
            <a:ext cx="11247120" cy="612051"/>
            <a:chOff x="0" y="4397"/>
            <a:chExt cx="11247120" cy="612051"/>
          </a:xfrm>
        </p:grpSpPr>
        <p:sp>
          <p:nvSpPr>
            <p:cNvPr id="4" name="TextBox 3"/>
            <p:cNvSpPr txBox="1"/>
            <p:nvPr/>
          </p:nvSpPr>
          <p:spPr>
            <a:xfrm>
              <a:off x="0" y="4397"/>
              <a:ext cx="1124712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457200">
                <a:defRPr sz="2400" b="1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defRPr>
              </a:lvl1pPr>
            </a:lstStyle>
            <a:p>
              <a:r>
                <a:rPr lang="th-TH" dirty="0"/>
                <a:t>หน้าที่และอำนาจกระทรวงการอุดมศึกษา วิทยาศาสตร์ วิจัยและนวัตกรรม</a:t>
              </a:r>
              <a:endParaRPr lang="en-US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BB26494-1EC8-4C6F-B5E4-6F5CF01B80FF}"/>
                </a:ext>
              </a:extLst>
            </p:cNvPr>
            <p:cNvCxnSpPr/>
            <p:nvPr/>
          </p:nvCxnSpPr>
          <p:spPr>
            <a:xfrm>
              <a:off x="10116818" y="505835"/>
              <a:ext cx="11303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1F3B8789-56E4-4002-A557-915D599E15AE}"/>
                </a:ext>
              </a:extLst>
            </p:cNvPr>
            <p:cNvCxnSpPr/>
            <p:nvPr/>
          </p:nvCxnSpPr>
          <p:spPr>
            <a:xfrm>
              <a:off x="10515598" y="559298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967FC1A7-0A24-43B5-BA80-0CB79CD19D7F}"/>
                </a:ext>
              </a:extLst>
            </p:cNvPr>
            <p:cNvCxnSpPr/>
            <p:nvPr/>
          </p:nvCxnSpPr>
          <p:spPr>
            <a:xfrm>
              <a:off x="10881358" y="616448"/>
              <a:ext cx="36576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1F52B15-1951-4429-B764-FE5998E10AF3}"/>
              </a:ext>
            </a:extLst>
          </p:cNvPr>
          <p:cNvSpPr txBox="1"/>
          <p:nvPr/>
        </p:nvSpPr>
        <p:spPr>
          <a:xfrm>
            <a:off x="305028" y="5349181"/>
            <a:ext cx="4772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14300" indent="-114300">
              <a:lnSpc>
                <a:spcPts val="1200"/>
              </a:lnSpc>
              <a:buFont typeface="Arial" panose="020B0604020202020204" pitchFamily="34" charset="0"/>
              <a:buChar char="•"/>
              <a:defRPr sz="140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100000"/>
              </a:lnSpc>
            </a:pPr>
            <a:r>
              <a:rPr lang="th-TH" dirty="0">
                <a:solidFill>
                  <a:schemeClr val="tx1"/>
                </a:solidFill>
              </a:rPr>
              <a:t>วิจัยและพัฒนาความสามารถด้านเทคโนโลยีพื้นฐาน</a:t>
            </a:r>
            <a:r>
              <a:rPr lang="en-US" dirty="0">
                <a:solidFill>
                  <a:schemeClr val="tx1"/>
                </a:solidFill>
              </a:rPr>
              <a:t> / วิจัยและพัฒนาเฉพาะทาง</a:t>
            </a:r>
          </a:p>
          <a:p>
            <a:pPr>
              <a:lnSpc>
                <a:spcPct val="100000"/>
              </a:lnSpc>
            </a:pPr>
            <a:r>
              <a:rPr lang="th-TH" dirty="0">
                <a:solidFill>
                  <a:schemeClr val="tx1"/>
                </a:solidFill>
              </a:rPr>
              <a:t>ให้บริการทางด้านเทคนิควิชาการด้วยเทคโนโลยีขั้นสูง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852D897-C532-4199-A3CF-B474CE475777}"/>
              </a:ext>
            </a:extLst>
          </p:cNvPr>
          <p:cNvSpPr txBox="1"/>
          <p:nvPr/>
        </p:nvSpPr>
        <p:spPr>
          <a:xfrm>
            <a:off x="305028" y="6185595"/>
            <a:ext cx="4788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14300" indent="-114300">
              <a:lnSpc>
                <a:spcPts val="1200"/>
              </a:lnSpc>
              <a:buFont typeface="Arial" panose="020B0604020202020204" pitchFamily="34" charset="0"/>
              <a:buChar char="•"/>
              <a:defRPr sz="14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100000"/>
              </a:lnSpc>
            </a:pPr>
            <a:r>
              <a:rPr lang="th-TH" dirty="0"/>
              <a:t>พัฒนามาตรฐานการวัดแห่งชาติ และวัสดุอ้างอิงให้เพียงพอต่อผู้ใช้งานภายในประเทศ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th-TH" dirty="0"/>
              <a:t>พัฒนาห้องปฏิบัติการวิเคราะห์ ทดสอบและสอบเทียบในประเทศ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5DF9193-3FFE-4C02-A9BE-984A44463FA7}"/>
              </a:ext>
            </a:extLst>
          </p:cNvPr>
          <p:cNvSpPr txBox="1"/>
          <p:nvPr/>
        </p:nvSpPr>
        <p:spPr>
          <a:xfrm>
            <a:off x="9261064" y="2582869"/>
            <a:ext cx="209967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ผลิตบัณฑิต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วิจัยและพัฒนา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บริการทางวิชาการ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ทำนุบำรุง</a:t>
            </a:r>
            <a:r>
              <a:rPr lang="th-TH" sz="1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ศิลป</a:t>
            </a: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วัฒนธรรม</a:t>
            </a:r>
            <a:endParaRPr lang="en-US" sz="1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หารายได้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412F732-D30D-421E-9CBD-E1012DE17EB2}"/>
              </a:ext>
            </a:extLst>
          </p:cNvPr>
          <p:cNvSpPr txBox="1"/>
          <p:nvPr/>
        </p:nvSpPr>
        <p:spPr>
          <a:xfrm>
            <a:off x="6788489" y="701369"/>
            <a:ext cx="5019691" cy="917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 (ม.</a:t>
            </a:r>
            <a:r>
              <a:rPr lang="en-US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sz="1600" b="1" dirty="0">
                <a:solidFill>
                  <a:srgbClr val="4282B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พ.ร.บ.ระเบียบบริหารฯ)</a:t>
            </a:r>
          </a:p>
          <a:p>
            <a:pPr marL="169863" indent="-16986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 สนับสนุน และกำกับดูแลการอุดมศึกษา การวิจัย และการสร้างสรรค์นวัตกรรม</a:t>
            </a:r>
          </a:p>
          <a:p>
            <a:pPr marL="169863" indent="-16986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จัดให้มีระบบนิเวศและโครงสร้างพื้นฐานที่สำคัญเพื่อการพัฒนาการอุดมศึกษา วิทยาศาสตร์ วิจัย และนวัตกรรม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574ECD29-CA43-4AD4-B013-7E8BBDA50F1B}"/>
              </a:ext>
            </a:extLst>
          </p:cNvPr>
          <p:cNvSpPr txBox="1"/>
          <p:nvPr/>
        </p:nvSpPr>
        <p:spPr>
          <a:xfrm>
            <a:off x="2513305" y="706622"/>
            <a:ext cx="4275184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กระทรวงการอุดมศึกษา วิทยาศาสตร์ วิจัย และนวัตกรรม</a:t>
            </a:r>
            <a:endParaRPr lang="en-US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xmlns="" id="{BA983B00-C405-455C-8047-4FC6F6A8855A}"/>
              </a:ext>
            </a:extLst>
          </p:cNvPr>
          <p:cNvCxnSpPr>
            <a:cxnSpLocks/>
            <a:stCxn id="47" idx="2"/>
            <a:endCxn id="37" idx="0"/>
          </p:cNvCxnSpPr>
          <p:nvPr/>
        </p:nvCxnSpPr>
        <p:spPr>
          <a:xfrm rot="5400000">
            <a:off x="3324734" y="526703"/>
            <a:ext cx="746135" cy="1906192"/>
          </a:xfrm>
          <a:prstGeom prst="bentConnector3">
            <a:avLst>
              <a:gd name="adj1" fmla="val 7885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xmlns="" id="{ECAA6DA9-C451-4EF1-AB3D-0E473A90398E}"/>
              </a:ext>
            </a:extLst>
          </p:cNvPr>
          <p:cNvCxnSpPr>
            <a:stCxn id="47" idx="2"/>
            <a:endCxn id="41" idx="0"/>
          </p:cNvCxnSpPr>
          <p:nvPr/>
        </p:nvCxnSpPr>
        <p:spPr>
          <a:xfrm rot="16200000" flipH="1">
            <a:off x="5542406" y="215222"/>
            <a:ext cx="746137" cy="2529155"/>
          </a:xfrm>
          <a:prstGeom prst="bentConnector3">
            <a:avLst>
              <a:gd name="adj1" fmla="val 7859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xmlns="" id="{D3F18671-7044-4CED-AE24-0C87AFBC7DA7}"/>
              </a:ext>
            </a:extLst>
          </p:cNvPr>
          <p:cNvCxnSpPr>
            <a:cxnSpLocks/>
            <a:stCxn id="47" idx="2"/>
            <a:endCxn id="32" idx="0"/>
          </p:cNvCxnSpPr>
          <p:nvPr/>
        </p:nvCxnSpPr>
        <p:spPr>
          <a:xfrm rot="16200000" flipH="1">
            <a:off x="7277403" y="-1519775"/>
            <a:ext cx="737213" cy="5990225"/>
          </a:xfrm>
          <a:prstGeom prst="bentConnector3">
            <a:avLst>
              <a:gd name="adj1" fmla="val 793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xmlns="" id="{28BC4DFD-FD93-47BB-B103-E93983862DF5}"/>
              </a:ext>
            </a:extLst>
          </p:cNvPr>
          <p:cNvCxnSpPr>
            <a:cxnSpLocks/>
            <a:endCxn id="35" idx="1"/>
          </p:cNvCxnSpPr>
          <p:nvPr/>
        </p:nvCxnSpPr>
        <p:spPr>
          <a:xfrm rot="16200000" flipH="1">
            <a:off x="7406834" y="3346891"/>
            <a:ext cx="3505670" cy="20278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87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99"/>
          <p:cNvSpPr txBox="1"/>
          <p:nvPr/>
        </p:nvSpPr>
        <p:spPr>
          <a:xfrm>
            <a:off x="5127331" y="4482494"/>
            <a:ext cx="2174262" cy="30777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จัดสรร </a:t>
            </a:r>
            <a:r>
              <a:rPr lang="th-TH" sz="140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งป</a:t>
            </a: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ม. ให้หน่วยงานในระบบ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194987" y="5075423"/>
            <a:ext cx="4046815" cy="141189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94775" y="3666938"/>
            <a:ext cx="4458433" cy="82911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 Box 41">
            <a:extLst>
              <a:ext uri="{FF2B5EF4-FFF2-40B4-BE49-F238E27FC236}">
                <a16:creationId xmlns:a16="http://schemas.microsoft.com/office/drawing/2014/main" xmlns="" id="{EB79E956-B91F-C844-9760-9477C96C1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769" y="560384"/>
            <a:ext cx="2500062" cy="414612"/>
          </a:xfrm>
          <a:prstGeom prst="rect">
            <a:avLst/>
          </a:prstGeom>
          <a:solidFill>
            <a:srgbClr val="AC02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2400" b="1" dirty="0">
                <a:solidFill>
                  <a:schemeClr val="bg1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คณะรัฐมนตรี</a:t>
            </a:r>
            <a:endParaRPr lang="en-US" altLang="th-TH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 Box 43">
            <a:extLst>
              <a:ext uri="{FF2B5EF4-FFF2-40B4-BE49-F238E27FC236}">
                <a16:creationId xmlns:a16="http://schemas.microsoft.com/office/drawing/2014/main" xmlns="" id="{CB84BE36-32FF-004C-A29F-F897EFABC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08" y="2675760"/>
            <a:ext cx="1326023" cy="372661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สกสว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54EDC09-462A-3943-82E6-CA3900504F17}"/>
              </a:ext>
            </a:extLst>
          </p:cNvPr>
          <p:cNvSpPr txBox="1"/>
          <p:nvPr/>
        </p:nvSpPr>
        <p:spPr>
          <a:xfrm>
            <a:off x="10633" y="1362989"/>
            <a:ext cx="1406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Policy</a:t>
            </a:r>
            <a:r>
              <a:rPr lang="th-TH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Making</a:t>
            </a:r>
            <a:endParaRPr lang="th-TH" sz="1600" b="1" dirty="0">
              <a:solidFill>
                <a:srgbClr val="0432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&amp; Deployment</a:t>
            </a:r>
          </a:p>
        </p:txBody>
      </p:sp>
      <p:sp>
        <p:nvSpPr>
          <p:cNvPr id="15" name="Text Box 43">
            <a:extLst>
              <a:ext uri="{FF2B5EF4-FFF2-40B4-BE49-F238E27FC236}">
                <a16:creationId xmlns:a16="http://schemas.microsoft.com/office/drawing/2014/main" xmlns="" id="{87D8B0A6-4F6C-5446-86DE-4B1475807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606" y="1062823"/>
            <a:ext cx="5124393" cy="406236"/>
          </a:xfrm>
          <a:prstGeom prst="rect">
            <a:avLst/>
          </a:prstGeom>
          <a:solidFill>
            <a:srgbClr val="AC02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2000" b="1" dirty="0">
                <a:solidFill>
                  <a:schemeClr val="bg1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สภานโยบายการอุดมศึกษา</a:t>
            </a:r>
            <a:r>
              <a:rPr lang="en-US" altLang="th-TH" sz="2000" b="1" dirty="0">
                <a:solidFill>
                  <a:schemeClr val="bg1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 </a:t>
            </a:r>
            <a:r>
              <a:rPr lang="th-TH" altLang="th-TH" sz="2000" b="1" dirty="0">
                <a:solidFill>
                  <a:schemeClr val="bg1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วิทยาศาสตร์ วิจัยและนวัตกรรมแห่งชาติ</a:t>
            </a:r>
            <a:endParaRPr lang="en-US" altLang="th-TH" sz="36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 Box 43">
            <a:extLst>
              <a:ext uri="{FF2B5EF4-FFF2-40B4-BE49-F238E27FC236}">
                <a16:creationId xmlns:a16="http://schemas.microsoft.com/office/drawing/2014/main" xmlns="" id="{CB84BE36-32FF-004C-A29F-F897EFABC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748" y="2192697"/>
            <a:ext cx="1326023" cy="36576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สอวช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53657" y="2569404"/>
            <a:ext cx="731520" cy="429768"/>
          </a:xfrm>
          <a:prstGeom prst="rect">
            <a:avLst/>
          </a:prstGeom>
          <a:solidFill>
            <a:srgbClr val="666699"/>
          </a:solidFill>
          <a:ln w="9525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th-TH" altLang="th-TH" sz="1800" b="1" dirty="0" err="1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กสว</a:t>
            </a:r>
            <a:r>
              <a:rPr lang="th-TH" altLang="th-TH" sz="1800" b="1" dirty="0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sz="18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162830" y="2996431"/>
            <a:ext cx="731520" cy="428644"/>
          </a:xfrm>
          <a:prstGeom prst="rect">
            <a:avLst/>
          </a:prstGeom>
          <a:solidFill>
            <a:srgbClr val="666699"/>
          </a:solidFill>
          <a:ln w="9525">
            <a:solidFill>
              <a:schemeClr val="bg1"/>
            </a:solidFill>
            <a:prstDash val="dash"/>
          </a:ln>
        </p:spPr>
        <p:txBody>
          <a:bodyPr wrap="square" lIns="0" tIns="0" rIns="0" bIns="45720" rtlCol="0" anchor="ctr">
            <a:noAutofit/>
          </a:bodyPr>
          <a:lstStyle/>
          <a:p>
            <a:pPr algn="ctr"/>
            <a:r>
              <a:rPr lang="th-TH" altLang="th-TH" sz="1800" b="1" dirty="0" err="1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กมอ</a:t>
            </a:r>
            <a:r>
              <a:rPr lang="th-TH" altLang="th-TH" sz="1800" b="1" dirty="0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sz="20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54EDC09-462A-3943-82E6-CA3900504F17}"/>
              </a:ext>
            </a:extLst>
          </p:cNvPr>
          <p:cNvSpPr txBox="1"/>
          <p:nvPr/>
        </p:nvSpPr>
        <p:spPr>
          <a:xfrm>
            <a:off x="11875" y="3677500"/>
            <a:ext cx="1305025" cy="33855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Implementation</a:t>
            </a:r>
          </a:p>
        </p:txBody>
      </p:sp>
      <p:sp>
        <p:nvSpPr>
          <p:cNvPr id="30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4426" y="5259260"/>
            <a:ext cx="1714366" cy="18288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ม.รัฐ 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9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4426" y="5477574"/>
            <a:ext cx="1714366" cy="18288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ม.ราชภัฏ 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38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4426" y="5690985"/>
            <a:ext cx="3687938" cy="182880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ม.ในกำกับ 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27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133" y="5259260"/>
            <a:ext cx="1933231" cy="18288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ม.เทคโนโลยีราชมงคล 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9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133" y="5477574"/>
            <a:ext cx="1933231" cy="18288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สถาบันวิทยาลัยชุมชน 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1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865" y="5030100"/>
            <a:ext cx="855851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/>
              <a:t>สวทช</a:t>
            </a:r>
            <a:r>
              <a:rPr lang="th-TH" altLang="th-TH" dirty="0"/>
              <a:t>.</a:t>
            </a:r>
            <a:endParaRPr lang="en-US" altLang="th-TH" dirty="0"/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2965" y="5384351"/>
            <a:ext cx="822960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สทน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656" y="5382144"/>
            <a:ext cx="849648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สซ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245" y="5035139"/>
            <a:ext cx="822960" cy="27432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วว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185" y="5036047"/>
            <a:ext cx="822960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มว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542" y="5391206"/>
            <a:ext cx="822960" cy="276831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สดร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2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919" y="5739606"/>
            <a:ext cx="822960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ศลช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245" y="5395936"/>
            <a:ext cx="822960" cy="26737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อพ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087" y="5036047"/>
            <a:ext cx="818528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สทอภ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6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2965" y="5736551"/>
            <a:ext cx="822960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 err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สส</a:t>
            </a: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น.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7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2901" y="3740064"/>
            <a:ext cx="744550" cy="681423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สวก. </a:t>
            </a:r>
            <a:b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</a:br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(กษ.)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616" y="3737151"/>
            <a:ext cx="744550" cy="681423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>
              <a:defRPr sz="160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 b="1" dirty="0" err="1"/>
              <a:t>สวร</a:t>
            </a:r>
            <a:r>
              <a:rPr lang="th-TH" altLang="th-TH" b="1" dirty="0"/>
              <a:t>ส.</a:t>
            </a:r>
            <a:br>
              <a:rPr lang="th-TH" altLang="th-TH" b="1" dirty="0"/>
            </a:br>
            <a:r>
              <a:rPr lang="th-TH" altLang="th-TH" b="1" dirty="0"/>
              <a:t>(สธ.)</a:t>
            </a:r>
            <a:endParaRPr lang="en-US" altLang="th-TH" b="1" dirty="0"/>
          </a:p>
        </p:txBody>
      </p:sp>
      <p:sp>
        <p:nvSpPr>
          <p:cNvPr id="54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306" y="6273693"/>
            <a:ext cx="879955" cy="19937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en-US" altLang="th-TH" sz="1600" b="1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5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033" y="6288809"/>
            <a:ext cx="640080" cy="22821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เอกชน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6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992" y="6288809"/>
            <a:ext cx="640080" cy="22654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ชุมชน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5900" y="2023061"/>
            <a:ext cx="1005840" cy="274320"/>
          </a:xfrm>
          <a:prstGeom prst="rect">
            <a:avLst/>
          </a:prstGeom>
          <a:solidFill>
            <a:srgbClr val="666699"/>
          </a:solidFill>
          <a:ln w="9525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sz="1200" dirty="0">
                <a:solidFill>
                  <a:schemeClr val="bg1"/>
                </a:solidFill>
              </a:rPr>
              <a:t>คณะกรรมการ</a:t>
            </a:r>
          </a:p>
        </p:txBody>
      </p:sp>
      <p:sp>
        <p:nvSpPr>
          <p:cNvPr id="58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2496" y="2337381"/>
            <a:ext cx="1005840" cy="27432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ส่วนราชการ</a:t>
            </a:r>
            <a:endParaRPr lang="en-US" altLang="th-TH" sz="12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319" y="6034087"/>
            <a:ext cx="3696045" cy="18288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สถาบันอุดมศึกษาในสังกัดกระทรวงอื่นๆ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0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319" y="6250461"/>
            <a:ext cx="3696045" cy="18288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ม.เอกชน</a:t>
            </a:r>
            <a:r>
              <a:rPr lang="en-US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 75 </a:t>
            </a:r>
            <a:r>
              <a:rPr lang="th-TH" altLang="th-TH" sz="15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แห่ง</a:t>
            </a:r>
            <a:endParaRPr lang="en-US" altLang="th-TH" sz="15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785" y="6330429"/>
            <a:ext cx="879955" cy="19937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th-TH" altLang="th-TH" sz="1600" b="1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กระทรวงอื่นๆ</a:t>
            </a:r>
            <a:endParaRPr lang="en-US" altLang="th-TH" sz="1600" b="1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0589" y="2660171"/>
            <a:ext cx="1005840" cy="274320"/>
          </a:xfrm>
          <a:prstGeom prst="rect">
            <a:avLst/>
          </a:prstGeom>
          <a:solidFill>
            <a:srgbClr val="FFCC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th-TH" alt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องค์การมหาชน/หน่วยงานในกำกับ</a:t>
            </a:r>
            <a:endParaRPr lang="en-US" altLang="th-TH" sz="12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4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0589" y="3290688"/>
            <a:ext cx="100584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เอกชน/ภาคส่วนอื่น</a:t>
            </a:r>
            <a:endParaRPr lang="en-US" altLang="th-TH" sz="12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72" name="Elbow Connector 71"/>
          <p:cNvCxnSpPr>
            <a:cxnSpLocks/>
            <a:stCxn id="15" idx="1"/>
            <a:endCxn id="19" idx="1"/>
          </p:cNvCxnSpPr>
          <p:nvPr/>
        </p:nvCxnSpPr>
        <p:spPr>
          <a:xfrm rot="10800000" flipV="1">
            <a:off x="1653658" y="1265940"/>
            <a:ext cx="1569949" cy="1518347"/>
          </a:xfrm>
          <a:prstGeom prst="bentConnector3">
            <a:avLst>
              <a:gd name="adj1" fmla="val 114561"/>
            </a:avLst>
          </a:prstGeom>
          <a:ln w="12700"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2373253" y="2880572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cxnSpLocks/>
            <a:endCxn id="17" idx="1"/>
          </p:cNvCxnSpPr>
          <p:nvPr/>
        </p:nvCxnSpPr>
        <p:spPr>
          <a:xfrm>
            <a:off x="3223605" y="1421158"/>
            <a:ext cx="1089143" cy="954419"/>
          </a:xfrm>
          <a:prstGeom prst="bentConnector3">
            <a:avLst>
              <a:gd name="adj1" fmla="val -27397"/>
            </a:avLst>
          </a:prstGeom>
          <a:ln w="12700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87379" y="3038795"/>
            <a:ext cx="1737499" cy="40523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จัดสรร </a:t>
            </a:r>
            <a:r>
              <a:rPr lang="th-TH" sz="140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งป</a:t>
            </a: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ม. ตามแผนแต่ละด้าน (</a:t>
            </a:r>
            <a:r>
              <a:rPr lang="en-US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sector) </a:t>
            </a: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 </a:t>
            </a:r>
            <a:r>
              <a:rPr lang="en-US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funding Agency</a:t>
            </a:r>
            <a:endParaRPr lang="th-TH" sz="14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10694626" y="859424"/>
            <a:ext cx="1519092" cy="1062342"/>
            <a:chOff x="10352304" y="-5502"/>
            <a:chExt cx="1577925" cy="1062342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10352304" y="161365"/>
              <a:ext cx="474907" cy="0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368462" y="341288"/>
              <a:ext cx="47490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10868732" y="-5502"/>
              <a:ext cx="1061497" cy="1062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th-TH" sz="14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กำกับนโยบาย</a:t>
              </a:r>
            </a:p>
            <a:p>
              <a:pPr>
                <a:lnSpc>
                  <a:spcPct val="90000"/>
                </a:lnSpc>
              </a:pPr>
              <a:r>
                <a:rPr lang="th-TH" sz="14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ฝ่ายเลขานุการฯ</a:t>
              </a:r>
            </a:p>
            <a:p>
              <a:pPr>
                <a:lnSpc>
                  <a:spcPct val="90000"/>
                </a:lnSpc>
              </a:pPr>
              <a:r>
                <a:rPr lang="th-TH" sz="14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จัดสรร </a:t>
              </a:r>
              <a:r>
                <a:rPr lang="th-TH" sz="1400" dirty="0" err="1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งป</a:t>
              </a:r>
              <a:r>
                <a:rPr lang="th-TH" sz="14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ม.</a:t>
              </a:r>
            </a:p>
            <a:p>
              <a:pPr>
                <a:lnSpc>
                  <a:spcPct val="90000"/>
                </a:lnSpc>
              </a:pPr>
              <a:r>
                <a:rPr lang="th-TH" sz="14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กำกับ ดูแลกิจการ กำกับมาตรฐาน</a:t>
              </a:r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10368462" y="528941"/>
              <a:ext cx="474907" cy="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0368462" y="736095"/>
              <a:ext cx="474907" cy="0"/>
            </a:xfrm>
            <a:prstGeom prst="line">
              <a:avLst/>
            </a:prstGeom>
            <a:ln w="12700">
              <a:solidFill>
                <a:srgbClr val="FFC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Elbow Connector 109"/>
          <p:cNvCxnSpPr>
            <a:cxnSpLocks/>
            <a:stCxn id="26" idx="3"/>
            <a:endCxn id="4" idx="3"/>
          </p:cNvCxnSpPr>
          <p:nvPr/>
        </p:nvCxnSpPr>
        <p:spPr>
          <a:xfrm>
            <a:off x="9894350" y="3210753"/>
            <a:ext cx="347452" cy="2570619"/>
          </a:xfrm>
          <a:prstGeom prst="bentConnector3">
            <a:avLst>
              <a:gd name="adj1" fmla="val 298294"/>
            </a:avLst>
          </a:prstGeom>
          <a:ln w="12700">
            <a:solidFill>
              <a:srgbClr val="FFC000"/>
            </a:solidFill>
            <a:prstDash val="lg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cxnSpLocks/>
          </p:cNvCxnSpPr>
          <p:nvPr/>
        </p:nvCxnSpPr>
        <p:spPr>
          <a:xfrm>
            <a:off x="-14568" y="3465520"/>
            <a:ext cx="1078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715" y="5039168"/>
            <a:ext cx="822960" cy="27432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 dirty="0"/>
              <a:t>วศ. </a:t>
            </a:r>
            <a:endParaRPr lang="en-US" altLang="th-TH" dirty="0"/>
          </a:p>
        </p:txBody>
      </p:sp>
      <p:sp>
        <p:nvSpPr>
          <p:cNvPr id="10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715" y="5395675"/>
            <a:ext cx="822960" cy="27432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ปส.</a:t>
            </a:r>
            <a:endParaRPr lang="en-US" altLang="th-TH" sz="1600" b="1" dirty="0">
              <a:solidFill>
                <a:srgbClr val="000000"/>
              </a:solidFill>
              <a:latin typeface="TH SarabunPSK" panose="020B0500040200020003" pitchFamily="34" charset="-34"/>
              <a:ea typeface="MS Mincho" pitchFamily="49" charset="-128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61925" y="2567352"/>
            <a:ext cx="731520" cy="428644"/>
          </a:xfrm>
          <a:prstGeom prst="rect">
            <a:avLst/>
          </a:prstGeom>
          <a:solidFill>
            <a:srgbClr val="666699"/>
          </a:solidFill>
          <a:ln w="9525">
            <a:solidFill>
              <a:schemeClr val="bg1"/>
            </a:solidFill>
            <a:prstDash val="dash"/>
          </a:ln>
        </p:spPr>
        <p:txBody>
          <a:bodyPr wrap="square" lIns="0" tIns="0" rIns="0" bIns="45720" rtlCol="0" anchor="ctr">
            <a:noAutofit/>
          </a:bodyPr>
          <a:lstStyle/>
          <a:p>
            <a:pPr algn="ctr"/>
            <a:r>
              <a:rPr lang="th-TH" altLang="th-TH" sz="1800" b="1" dirty="0" err="1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กกอ</a:t>
            </a:r>
            <a:r>
              <a:rPr lang="th-TH" altLang="th-TH" sz="2000" b="1" dirty="0">
                <a:solidFill>
                  <a:prstClr val="white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.</a:t>
            </a:r>
            <a:endParaRPr lang="en-US" altLang="th-TH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7" name="Text Box 43">
            <a:extLst>
              <a:ext uri="{FF2B5EF4-FFF2-40B4-BE49-F238E27FC236}">
                <a16:creationId xmlns:a16="http://schemas.microsoft.com/office/drawing/2014/main" xmlns="" id="{3E478E2F-DBCB-4D1E-BDA3-BFE000056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3822" y="6288809"/>
            <a:ext cx="1371600" cy="22821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 b="1" dirty="0"/>
              <a:t>หน่วยงานในระบบ </a:t>
            </a:r>
            <a:r>
              <a:rPr lang="en-US" altLang="th-TH" b="1" dirty="0"/>
              <a:t>NQI</a:t>
            </a:r>
          </a:p>
        </p:txBody>
      </p:sp>
      <p:sp>
        <p:nvSpPr>
          <p:cNvPr id="35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811" y="3739034"/>
            <a:ext cx="457200" cy="70345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วช.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8" name="Text Box 43">
            <a:extLst>
              <a:ext uri="{FF2B5EF4-FFF2-40B4-BE49-F238E27FC236}">
                <a16:creationId xmlns:a16="http://schemas.microsoft.com/office/drawing/2014/main" xmlns="" id="{28A886B4-9CEA-48F6-9779-B63E9E48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398" y="3742693"/>
            <a:ext cx="457200" cy="700674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th-TH" dirty="0"/>
              <a:t>A</a:t>
            </a:r>
            <a:br>
              <a:rPr lang="en-US" altLang="th-TH" dirty="0"/>
            </a:br>
            <a:r>
              <a:rPr lang="en-US" altLang="th-TH" dirty="0"/>
              <a:t>(</a:t>
            </a:r>
            <a:r>
              <a:rPr lang="th-TH" altLang="th-TH" dirty="0" err="1"/>
              <a:t>บพท</a:t>
            </a:r>
            <a:r>
              <a:rPr lang="th-TH" altLang="th-TH" dirty="0"/>
              <a:t>.</a:t>
            </a:r>
            <a:r>
              <a:rPr lang="en-US" altLang="th-TH" dirty="0"/>
              <a:t>)</a:t>
            </a:r>
          </a:p>
        </p:txBody>
      </p:sp>
      <p:sp>
        <p:nvSpPr>
          <p:cNvPr id="119" name="Text Box 43">
            <a:extLst>
              <a:ext uri="{FF2B5EF4-FFF2-40B4-BE49-F238E27FC236}">
                <a16:creationId xmlns:a16="http://schemas.microsoft.com/office/drawing/2014/main" xmlns="" id="{C4DC11F8-90B0-4D8A-A419-C1CE256E8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4011" y="3742934"/>
            <a:ext cx="457200" cy="700674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th-TH" dirty="0"/>
              <a:t>B</a:t>
            </a:r>
            <a:br>
              <a:rPr lang="en-US" altLang="th-TH" dirty="0"/>
            </a:br>
            <a:r>
              <a:rPr lang="en-US" altLang="th-TH" dirty="0"/>
              <a:t>(</a:t>
            </a:r>
            <a:r>
              <a:rPr lang="th-TH" altLang="th-TH" dirty="0" err="1"/>
              <a:t>บพ</a:t>
            </a:r>
            <a:r>
              <a:rPr lang="th-TH" altLang="th-TH" dirty="0"/>
              <a:t>ค.</a:t>
            </a:r>
            <a:r>
              <a:rPr lang="en-US" altLang="th-TH" dirty="0"/>
              <a:t>)</a:t>
            </a:r>
          </a:p>
        </p:txBody>
      </p:sp>
      <p:sp>
        <p:nvSpPr>
          <p:cNvPr id="120" name="Text Box 43">
            <a:extLst>
              <a:ext uri="{FF2B5EF4-FFF2-40B4-BE49-F238E27FC236}">
                <a16:creationId xmlns:a16="http://schemas.microsoft.com/office/drawing/2014/main" xmlns="" id="{8B2FC054-4424-4A5D-8A53-5FD801A71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624" y="3742693"/>
            <a:ext cx="457200" cy="700674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th-TH" dirty="0"/>
              <a:t>C</a:t>
            </a:r>
            <a:br>
              <a:rPr lang="en-US" altLang="th-TH" dirty="0"/>
            </a:br>
            <a:r>
              <a:rPr lang="en-US" altLang="th-TH" dirty="0"/>
              <a:t>(</a:t>
            </a:r>
            <a:r>
              <a:rPr lang="th-TH" altLang="th-TH" dirty="0" err="1"/>
              <a:t>บพ</a:t>
            </a:r>
            <a:r>
              <a:rPr lang="th-TH" altLang="th-TH" dirty="0"/>
              <a:t>ข.</a:t>
            </a:r>
            <a:r>
              <a:rPr lang="en-US" altLang="th-TH" dirty="0"/>
              <a:t>)</a:t>
            </a:r>
          </a:p>
        </p:txBody>
      </p:sp>
      <p:sp>
        <p:nvSpPr>
          <p:cNvPr id="121" name="Text Box 43">
            <a:extLst>
              <a:ext uri="{FF2B5EF4-FFF2-40B4-BE49-F238E27FC236}">
                <a16:creationId xmlns:a16="http://schemas.microsoft.com/office/drawing/2014/main" xmlns="" id="{36FE4767-E3FF-405B-B2D4-BE408D243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106" y="3741424"/>
            <a:ext cx="457200" cy="700674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 dirty="0"/>
              <a:t>สนช.</a:t>
            </a:r>
            <a:endParaRPr lang="en-US" altLang="th-TH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857E85AE-7FA2-4C4D-B15B-BADB8044D100}"/>
              </a:ext>
            </a:extLst>
          </p:cNvPr>
          <p:cNvSpPr txBox="1"/>
          <p:nvPr/>
        </p:nvSpPr>
        <p:spPr>
          <a:xfrm>
            <a:off x="7337089" y="2119565"/>
            <a:ext cx="1272656" cy="52322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ข้อเสนอแนะ นโยบาย แผนด้านการอุดมศึกษา</a:t>
            </a:r>
          </a:p>
        </p:txBody>
      </p:sp>
      <p:sp>
        <p:nvSpPr>
          <p:cNvPr id="20" name="Text Box 43">
            <a:extLst>
              <a:ext uri="{FF2B5EF4-FFF2-40B4-BE49-F238E27FC236}">
                <a16:creationId xmlns:a16="http://schemas.microsoft.com/office/drawing/2014/main" xmlns="" id="{A3C7DE7E-3A47-ED42-B51A-18D0ED095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505" y="2186143"/>
            <a:ext cx="1326023" cy="36576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th-TH" altLang="th-TH" sz="2000"/>
              <a:t>สป</a:t>
            </a:r>
            <a:r>
              <a:rPr lang="th-TH" altLang="th-TH" sz="2000" dirty="0"/>
              <a:t>.</a:t>
            </a:r>
            <a:endParaRPr lang="en-US" altLang="th-TH" sz="2000" dirty="0"/>
          </a:p>
        </p:txBody>
      </p:sp>
      <p:cxnSp>
        <p:nvCxnSpPr>
          <p:cNvPr id="181" name="Connector: Elbow 180">
            <a:extLst>
              <a:ext uri="{FF2B5EF4-FFF2-40B4-BE49-F238E27FC236}">
                <a16:creationId xmlns:a16="http://schemas.microsoft.com/office/drawing/2014/main" xmlns="" id="{D9EE3514-A9DB-42F3-978E-BE62350A1B58}"/>
              </a:ext>
            </a:extLst>
          </p:cNvPr>
          <p:cNvCxnSpPr>
            <a:cxnSpLocks/>
            <a:stCxn id="20" idx="3"/>
            <a:endCxn id="26" idx="1"/>
          </p:cNvCxnSpPr>
          <p:nvPr/>
        </p:nvCxnSpPr>
        <p:spPr>
          <a:xfrm>
            <a:off x="7217528" y="2369023"/>
            <a:ext cx="1945302" cy="841730"/>
          </a:xfrm>
          <a:prstGeom prst="bentConnector3">
            <a:avLst>
              <a:gd name="adj1" fmla="val 6422"/>
            </a:avLst>
          </a:prstGeom>
          <a:ln w="127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BCFCAE51-EDB4-4F0D-B03B-A3CB3C3B9F4D}"/>
              </a:ext>
            </a:extLst>
          </p:cNvPr>
          <p:cNvSpPr txBox="1"/>
          <p:nvPr/>
        </p:nvSpPr>
        <p:spPr>
          <a:xfrm>
            <a:off x="7332655" y="2935498"/>
            <a:ext cx="1599753" cy="52322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แนวทางการพัฒนามาตรฐานและการประกันคุณภาพ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1A4091E3-9F14-4C6B-831D-56461B892858}"/>
              </a:ext>
            </a:extLst>
          </p:cNvPr>
          <p:cNvSpPr txBox="1"/>
          <p:nvPr/>
        </p:nvSpPr>
        <p:spPr>
          <a:xfrm>
            <a:off x="346871" y="3460296"/>
            <a:ext cx="451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0ED74574-A24A-4BD8-B7B8-21CA52BC9D0B}"/>
              </a:ext>
            </a:extLst>
          </p:cNvPr>
          <p:cNvSpPr txBox="1"/>
          <p:nvPr/>
        </p:nvSpPr>
        <p:spPr>
          <a:xfrm>
            <a:off x="356385" y="1111602"/>
            <a:ext cx="433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2796FB9B-BAAC-498C-BAEC-F2CC3BB3B599}"/>
              </a:ext>
            </a:extLst>
          </p:cNvPr>
          <p:cNvSpPr txBox="1"/>
          <p:nvPr/>
        </p:nvSpPr>
        <p:spPr>
          <a:xfrm>
            <a:off x="3595725" y="1549004"/>
            <a:ext cx="4275184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กระทรวงการอุดมศึกษา วิทยาศาสตร์ วิจัยและนวัตกรรม</a:t>
            </a:r>
            <a:endParaRPr lang="en-US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C9FEE1FD-3414-4775-A211-AEC3C3B3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89164" y="6347185"/>
            <a:ext cx="2743200" cy="365125"/>
          </a:xfrm>
        </p:spPr>
        <p:txBody>
          <a:bodyPr/>
          <a:lstStyle/>
          <a:p>
            <a:fld id="{6D1F1233-F629-41B1-BD71-82C7FDFBC220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58020BE8-6B6C-4716-9A5E-5DB61BB935E6}"/>
              </a:ext>
            </a:extLst>
          </p:cNvPr>
          <p:cNvGrpSpPr/>
          <p:nvPr/>
        </p:nvGrpSpPr>
        <p:grpSpPr>
          <a:xfrm>
            <a:off x="-1" y="-7707"/>
            <a:ext cx="11247120" cy="624155"/>
            <a:chOff x="-1" y="-7707"/>
            <a:chExt cx="11247120" cy="624155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xmlns="" id="{6C8D2E19-84F6-40B2-8297-ED655A04CB10}"/>
                </a:ext>
              </a:extLst>
            </p:cNvPr>
            <p:cNvSpPr/>
            <p:nvPr/>
          </p:nvSpPr>
          <p:spPr>
            <a:xfrm>
              <a:off x="-1" y="-7707"/>
              <a:ext cx="11247120" cy="472694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marL="457200"/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โครงสร้างหน่วยงานในระบบ</a:t>
              </a:r>
              <a:r>
                <a:rPr lang="en-US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2400" b="1" dirty="0" err="1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อวว</a:t>
              </a:r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น.</a:t>
              </a:r>
              <a:endPara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3F93DFF5-9476-4120-895E-676643F2DB87}"/>
                </a:ext>
              </a:extLst>
            </p:cNvPr>
            <p:cNvCxnSpPr/>
            <p:nvPr/>
          </p:nvCxnSpPr>
          <p:spPr>
            <a:xfrm>
              <a:off x="10116818" y="505835"/>
              <a:ext cx="11303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xmlns="" id="{AAF94301-27B8-4003-8BB2-12F8BFF13854}"/>
                </a:ext>
              </a:extLst>
            </p:cNvPr>
            <p:cNvCxnSpPr/>
            <p:nvPr/>
          </p:nvCxnSpPr>
          <p:spPr>
            <a:xfrm>
              <a:off x="10515598" y="559298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xmlns="" id="{9471C8AF-F3B9-4BB0-88D9-9271128D22F7}"/>
                </a:ext>
              </a:extLst>
            </p:cNvPr>
            <p:cNvCxnSpPr/>
            <p:nvPr/>
          </p:nvCxnSpPr>
          <p:spPr>
            <a:xfrm>
              <a:off x="10881358" y="616448"/>
              <a:ext cx="36576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43">
            <a:extLst>
              <a:ext uri="{FF2B5EF4-FFF2-40B4-BE49-F238E27FC236}">
                <a16:creationId xmlns:a16="http://schemas.microsoft.com/office/drawing/2014/main" xmlns="" id="{38217046-35C1-49D3-8781-9D3D7E234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0589" y="2977904"/>
            <a:ext cx="1005840" cy="27432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th-TH" alt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รัฐวิสาหกิจ</a:t>
            </a:r>
            <a:endParaRPr lang="en-US" altLang="th-TH" sz="12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02A6B7EF-8FDF-4BE9-9F49-94BEA6EFCD21}"/>
              </a:ext>
            </a:extLst>
          </p:cNvPr>
          <p:cNvSpPr txBox="1"/>
          <p:nvPr/>
        </p:nvSpPr>
        <p:spPr>
          <a:xfrm>
            <a:off x="84730" y="5089983"/>
            <a:ext cx="950872" cy="33855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Operation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3E4D65A7-6DBD-42C1-B127-72AB2771B4DE}"/>
              </a:ext>
            </a:extLst>
          </p:cNvPr>
          <p:cNvSpPr txBox="1"/>
          <p:nvPr/>
        </p:nvSpPr>
        <p:spPr>
          <a:xfrm>
            <a:off x="351920" y="4875563"/>
            <a:ext cx="451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432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xmlns="" id="{1268A46C-2CEC-42DF-96B2-C6E35A6E85D0}"/>
              </a:ext>
            </a:extLst>
          </p:cNvPr>
          <p:cNvCxnSpPr>
            <a:cxnSpLocks/>
          </p:cNvCxnSpPr>
          <p:nvPr/>
        </p:nvCxnSpPr>
        <p:spPr>
          <a:xfrm>
            <a:off x="-7202" y="4803974"/>
            <a:ext cx="1078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 Box 43">
            <a:extLst>
              <a:ext uri="{FF2B5EF4-FFF2-40B4-BE49-F238E27FC236}">
                <a16:creationId xmlns:a16="http://schemas.microsoft.com/office/drawing/2014/main" xmlns="" id="{42C14483-E23A-406A-8D14-5A373CDD7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213" y="3710194"/>
            <a:ext cx="457200" cy="450073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defRPr>
            </a:lvl1pPr>
          </a:lstStyle>
          <a:p>
            <a:r>
              <a:rPr lang="en-US" altLang="th-TH" sz="1800" dirty="0">
                <a:solidFill>
                  <a:srgbClr val="FF0000"/>
                </a:solidFill>
              </a:rPr>
              <a:t>PMU</a:t>
            </a:r>
          </a:p>
        </p:txBody>
      </p:sp>
      <p:cxnSp>
        <p:nvCxnSpPr>
          <p:cNvPr id="178" name="Connector: Elbow 177">
            <a:extLst>
              <a:ext uri="{FF2B5EF4-FFF2-40B4-BE49-F238E27FC236}">
                <a16:creationId xmlns:a16="http://schemas.microsoft.com/office/drawing/2014/main" xmlns="" id="{BDF5EF5C-0CB2-48E9-9337-13DACEFEEF59}"/>
              </a:ext>
            </a:extLst>
          </p:cNvPr>
          <p:cNvCxnSpPr>
            <a:cxnSpLocks/>
            <a:stCxn id="20" idx="3"/>
            <a:endCxn id="24" idx="0"/>
          </p:cNvCxnSpPr>
          <p:nvPr/>
        </p:nvCxnSpPr>
        <p:spPr>
          <a:xfrm>
            <a:off x="7217528" y="2369023"/>
            <a:ext cx="2310157" cy="198329"/>
          </a:xfrm>
          <a:prstGeom prst="bentConnector2">
            <a:avLst/>
          </a:prstGeom>
          <a:ln w="127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xmlns="" id="{F1C88E21-3FDD-43F1-B3D3-308C25B565D7}"/>
              </a:ext>
            </a:extLst>
          </p:cNvPr>
          <p:cNvCxnSpPr>
            <a:cxnSpLocks/>
          </p:cNvCxnSpPr>
          <p:nvPr/>
        </p:nvCxnSpPr>
        <p:spPr>
          <a:xfrm>
            <a:off x="3519600" y="3315196"/>
            <a:ext cx="0" cy="326494"/>
          </a:xfrm>
          <a:prstGeom prst="line">
            <a:avLst/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71">
            <a:extLst>
              <a:ext uri="{FF2B5EF4-FFF2-40B4-BE49-F238E27FC236}">
                <a16:creationId xmlns:a16="http://schemas.microsoft.com/office/drawing/2014/main" xmlns="" id="{876F8C6E-CAAE-459D-86C3-FF6819D84E55}"/>
              </a:ext>
            </a:extLst>
          </p:cNvPr>
          <p:cNvCxnSpPr>
            <a:cxnSpLocks/>
            <a:stCxn id="15" idx="3"/>
            <a:endCxn id="24" idx="3"/>
          </p:cNvCxnSpPr>
          <p:nvPr/>
        </p:nvCxnSpPr>
        <p:spPr>
          <a:xfrm>
            <a:off x="8347999" y="1265941"/>
            <a:ext cx="1545446" cy="1515733"/>
          </a:xfrm>
          <a:prstGeom prst="bentConnector3">
            <a:avLst>
              <a:gd name="adj1" fmla="val 114792"/>
            </a:avLst>
          </a:prstGeom>
          <a:ln w="12700"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ounded Rectangle 5">
            <a:extLst>
              <a:ext uri="{FF2B5EF4-FFF2-40B4-BE49-F238E27FC236}">
                <a16:creationId xmlns:a16="http://schemas.microsoft.com/office/drawing/2014/main" xmlns="" id="{B000906E-7E0B-4AFE-BA32-02B2FA19BFAA}"/>
              </a:ext>
            </a:extLst>
          </p:cNvPr>
          <p:cNvSpPr/>
          <p:nvPr/>
        </p:nvSpPr>
        <p:spPr>
          <a:xfrm>
            <a:off x="1312321" y="4911146"/>
            <a:ext cx="9127916" cy="174570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9" name="Flowchart: Direct Access Storage 258">
            <a:extLst>
              <a:ext uri="{FF2B5EF4-FFF2-40B4-BE49-F238E27FC236}">
                <a16:creationId xmlns:a16="http://schemas.microsoft.com/office/drawing/2014/main" xmlns="" id="{23AFD1FA-1B9A-44FB-81DF-D43D36E5A8F5}"/>
              </a:ext>
            </a:extLst>
          </p:cNvPr>
          <p:cNvSpPr/>
          <p:nvPr/>
        </p:nvSpPr>
        <p:spPr>
          <a:xfrm rot="16200000">
            <a:off x="6382956" y="2359732"/>
            <a:ext cx="242628" cy="640080"/>
          </a:xfrm>
          <a:prstGeom prst="flowChartMagneticDrum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lowchart: Direct Access Storage 152">
            <a:extLst>
              <a:ext uri="{FF2B5EF4-FFF2-40B4-BE49-F238E27FC236}">
                <a16:creationId xmlns:a16="http://schemas.microsoft.com/office/drawing/2014/main" xmlns="" id="{80EF8D5B-F3A5-4A80-83B6-6E558E29B4E6}"/>
              </a:ext>
            </a:extLst>
          </p:cNvPr>
          <p:cNvSpPr/>
          <p:nvPr/>
        </p:nvSpPr>
        <p:spPr>
          <a:xfrm rot="16200000">
            <a:off x="3398286" y="2856407"/>
            <a:ext cx="242628" cy="640080"/>
          </a:xfrm>
          <a:prstGeom prst="flowChartMagneticDru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xmlns="" id="{16BDF45D-3049-4FFB-AAA8-856589F9B0D5}"/>
              </a:ext>
            </a:extLst>
          </p:cNvPr>
          <p:cNvCxnSpPr>
            <a:cxnSpLocks/>
          </p:cNvCxnSpPr>
          <p:nvPr/>
        </p:nvCxnSpPr>
        <p:spPr>
          <a:xfrm>
            <a:off x="6428070" y="2833360"/>
            <a:ext cx="5159" cy="822960"/>
          </a:xfrm>
          <a:prstGeom prst="line">
            <a:avLst/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xmlns="" id="{13045B2E-CD84-47F4-B346-01B37DD09A18}"/>
              </a:ext>
            </a:extLst>
          </p:cNvPr>
          <p:cNvSpPr txBox="1"/>
          <p:nvPr/>
        </p:nvSpPr>
        <p:spPr>
          <a:xfrm>
            <a:off x="3162170" y="3062098"/>
            <a:ext cx="943157" cy="27699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th-TH" sz="1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 ววน.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xmlns="" id="{D8D4B135-3841-442E-959E-5CD516F9BD1F}"/>
              </a:ext>
            </a:extLst>
          </p:cNvPr>
          <p:cNvSpPr txBox="1"/>
          <p:nvPr/>
        </p:nvSpPr>
        <p:spPr>
          <a:xfrm>
            <a:off x="6160178" y="2561077"/>
            <a:ext cx="766698" cy="27699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th-TH" sz="1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กองทุนอุดมฯ</a:t>
            </a:r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xmlns="" id="{A3387B16-DFA6-43C1-8461-37F6A145FA84}"/>
              </a:ext>
            </a:extLst>
          </p:cNvPr>
          <p:cNvCxnSpPr>
            <a:cxnSpLocks/>
            <a:stCxn id="188" idx="1"/>
          </p:cNvCxnSpPr>
          <p:nvPr/>
        </p:nvCxnSpPr>
        <p:spPr>
          <a:xfrm rot="10800000" flipV="1">
            <a:off x="1928018" y="3200598"/>
            <a:ext cx="1234152" cy="1710548"/>
          </a:xfrm>
          <a:prstGeom prst="bentConnector2">
            <a:avLst/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xmlns="" id="{9B6EF6D6-9D97-4F7A-8593-A85070E61309}"/>
              </a:ext>
            </a:extLst>
          </p:cNvPr>
          <p:cNvCxnSpPr>
            <a:cxnSpLocks/>
            <a:stCxn id="189" idx="2"/>
          </p:cNvCxnSpPr>
          <p:nvPr/>
        </p:nvCxnSpPr>
        <p:spPr>
          <a:xfrm rot="16200000" flipH="1">
            <a:off x="6358486" y="3023117"/>
            <a:ext cx="2073072" cy="1702990"/>
          </a:xfrm>
          <a:prstGeom prst="bentConnector3">
            <a:avLst>
              <a:gd name="adj1" fmla="val 35297"/>
            </a:avLst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xmlns="" id="{92FC53B4-D16C-4B8D-BDE7-00B9586B41E3}"/>
              </a:ext>
            </a:extLst>
          </p:cNvPr>
          <p:cNvCxnSpPr>
            <a:cxnSpLocks/>
          </p:cNvCxnSpPr>
          <p:nvPr/>
        </p:nvCxnSpPr>
        <p:spPr>
          <a:xfrm>
            <a:off x="4623013" y="4532630"/>
            <a:ext cx="0" cy="365760"/>
          </a:xfrm>
          <a:prstGeom prst="line">
            <a:avLst/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xmlns="" id="{FC8C424C-F998-40E2-A3C2-EECA6139009D}"/>
              </a:ext>
            </a:extLst>
          </p:cNvPr>
          <p:cNvCxnSpPr>
            <a:cxnSpLocks/>
            <a:endCxn id="4" idx="3"/>
          </p:cNvCxnSpPr>
          <p:nvPr/>
        </p:nvCxnSpPr>
        <p:spPr>
          <a:xfrm rot="16200000" flipH="1">
            <a:off x="8615869" y="4155439"/>
            <a:ext cx="2900800" cy="351066"/>
          </a:xfrm>
          <a:prstGeom prst="bentConnector4">
            <a:avLst>
              <a:gd name="adj1" fmla="val 399"/>
              <a:gd name="adj2" fmla="val 295348"/>
            </a:avLst>
          </a:prstGeom>
          <a:ln w="12700">
            <a:solidFill>
              <a:srgbClr val="FFC000"/>
            </a:solidFill>
            <a:prstDash val="lg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1C3EF193-D64F-4025-8BF9-A1619E1800D2}"/>
              </a:ext>
            </a:extLst>
          </p:cNvPr>
          <p:cNvSpPr txBox="1"/>
          <p:nvPr/>
        </p:nvSpPr>
        <p:spPr>
          <a:xfrm>
            <a:off x="10946953" y="4629376"/>
            <a:ext cx="1167467" cy="52322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ดูแลกิจการ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th-TH" sz="14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กำกับมาตรฐาน</a:t>
            </a:r>
          </a:p>
        </p:txBody>
      </p:sp>
      <p:sp>
        <p:nvSpPr>
          <p:cNvPr id="94" name="Text Box 43">
            <a:extLst>
              <a:ext uri="{FF2B5EF4-FFF2-40B4-BE49-F238E27FC236}">
                <a16:creationId xmlns:a16="http://schemas.microsoft.com/office/drawing/2014/main" xmlns="" id="{9BA5D595-9A23-408E-BE91-72DD82CC2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656" y="5733804"/>
            <a:ext cx="849648" cy="27432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h-TH" altLang="th-TH" sz="1600" b="1" dirty="0">
                <a:solidFill>
                  <a:srgbClr val="000000"/>
                </a:solidFill>
                <a:latin typeface="TH SarabunPSK" panose="020B0500040200020003" pitchFamily="34" charset="-34"/>
                <a:ea typeface="MS Mincho" pitchFamily="49" charset="-128"/>
                <a:cs typeface="TH SarabunPSK" panose="020B0500040200020003" pitchFamily="34" charset="-34"/>
              </a:rPr>
              <a:t>สนช.</a:t>
            </a:r>
            <a:endParaRPr lang="en-US" altLang="th-TH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7F05FEC8-D435-4BF1-9806-9CE33317DA54}"/>
              </a:ext>
            </a:extLst>
          </p:cNvPr>
          <p:cNvSpPr txBox="1"/>
          <p:nvPr/>
        </p:nvSpPr>
        <p:spPr>
          <a:xfrm>
            <a:off x="1853" y="4002333"/>
            <a:ext cx="1234153" cy="27699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บริหารและจัดการทุน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D7329FBF-CBAE-4CC8-86A9-9FE89357964E}"/>
              </a:ext>
            </a:extLst>
          </p:cNvPr>
          <p:cNvSpPr txBox="1"/>
          <p:nvPr/>
        </p:nvSpPr>
        <p:spPr>
          <a:xfrm>
            <a:off x="-32519" y="5428550"/>
            <a:ext cx="1227591" cy="138499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ทำวิจัย สร้างนวัตกรรม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โครงสร้างพื้นฐานด้านคุณภาพของประเทศ (</a:t>
            </a:r>
            <a:r>
              <a:rPr lang="en-US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NQI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จัดการความรู้จากงานวิจัยนวัตกรรม และใช้ประโยชน์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CC36F78E-6412-40FD-8B4E-FE5A18216785}"/>
              </a:ext>
            </a:extLst>
          </p:cNvPr>
          <p:cNvSpPr txBox="1"/>
          <p:nvPr/>
        </p:nvSpPr>
        <p:spPr>
          <a:xfrm>
            <a:off x="1853" y="1924252"/>
            <a:ext cx="1033749" cy="64633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นโยบาย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 แผน</a:t>
            </a: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กรอบงบประมาณ</a:t>
            </a:r>
          </a:p>
        </p:txBody>
      </p:sp>
      <p:sp>
        <p:nvSpPr>
          <p:cNvPr id="108" name="Text Box 43">
            <a:extLst>
              <a:ext uri="{FF2B5EF4-FFF2-40B4-BE49-F238E27FC236}">
                <a16:creationId xmlns:a16="http://schemas.microsoft.com/office/drawing/2014/main" xmlns="" id="{7413CB91-F411-42AE-9E40-8AE96D412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5491" y="1552185"/>
            <a:ext cx="879955" cy="333458"/>
          </a:xfrm>
          <a:prstGeom prst="rect">
            <a:avLst/>
          </a:prstGeom>
          <a:solidFill>
            <a:srgbClr val="D9D9D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en-US" altLang="th-TH" sz="1600" b="1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3" name="Text Box 43">
            <a:extLst>
              <a:ext uri="{FF2B5EF4-FFF2-40B4-BE49-F238E27FC236}">
                <a16:creationId xmlns:a16="http://schemas.microsoft.com/office/drawing/2014/main" xmlns="" id="{D0DCD960-45DF-48B7-963F-3804FA22C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70" y="1608921"/>
            <a:ext cx="879955" cy="333458"/>
          </a:xfrm>
          <a:prstGeom prst="rect">
            <a:avLst/>
          </a:prstGeom>
          <a:solidFill>
            <a:srgbClr val="D9D9D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th-TH" altLang="th-TH" sz="1600" b="1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กระทรวงอื่นๆ</a:t>
            </a:r>
            <a:endParaRPr lang="en-US" altLang="th-TH" sz="1600" b="1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4052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5223F2D-F2CB-4ACA-9795-2F4F54A5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1233-F629-41B1-BD71-82C7FDFBC220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D84D0173-F48C-4C52-BAE4-F06D1A2FF213}"/>
              </a:ext>
            </a:extLst>
          </p:cNvPr>
          <p:cNvSpPr txBox="1">
            <a:spLocks/>
          </p:cNvSpPr>
          <p:nvPr/>
        </p:nvSpPr>
        <p:spPr>
          <a:xfrm>
            <a:off x="125536" y="2758"/>
            <a:ext cx="11640671" cy="3820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หน้าที่และอำนาจสภานโยบายฯ และคณะกรรมการระดับกระทรวง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A591381-0DE6-4D79-937F-897E0B844A0D}"/>
              </a:ext>
            </a:extLst>
          </p:cNvPr>
          <p:cNvSpPr txBox="1"/>
          <p:nvPr/>
        </p:nvSpPr>
        <p:spPr>
          <a:xfrm>
            <a:off x="1058889" y="319298"/>
            <a:ext cx="9801924" cy="2995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500"/>
              </a:lnSpc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สภานโยบายการอุดมศึกษา วิทยาศาสตร์ วิจัยและนวัตกรรมแห่งชาติ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C33B83A-16F3-4399-8468-54F70F8AF657}"/>
              </a:ext>
            </a:extLst>
          </p:cNvPr>
          <p:cNvSpPr txBox="1"/>
          <p:nvPr/>
        </p:nvSpPr>
        <p:spPr>
          <a:xfrm>
            <a:off x="25384" y="622547"/>
            <a:ext cx="1281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69C9FB3-9449-44F8-B9C6-6B1360DF7524}"/>
              </a:ext>
            </a:extLst>
          </p:cNvPr>
          <p:cNvSpPr txBox="1"/>
          <p:nvPr/>
        </p:nvSpPr>
        <p:spPr>
          <a:xfrm>
            <a:off x="1011837" y="625003"/>
            <a:ext cx="2904737" cy="41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ประธานสภา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นายกรัฐมนตรี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รองประธาน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รองนายกรัฐมนตรีที่ได้รับมอบหมาย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6456C5F-0054-4B91-8574-5C43F0C7E416}"/>
              </a:ext>
            </a:extLst>
          </p:cNvPr>
          <p:cNvSpPr txBox="1"/>
          <p:nvPr/>
        </p:nvSpPr>
        <p:spPr>
          <a:xfrm>
            <a:off x="3811946" y="641539"/>
            <a:ext cx="48891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รัฐมนตรี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กรรมการโดยตำแหน่ง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4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ผู้ทรงคุณวุฒิ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9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และอีก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รมต. แต่งตั้งจากหน่วยงานในระบบวิจัยและนวัตกรรม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D52F9DC-0ABD-42DE-AEA7-077985BE15E3}"/>
              </a:ext>
            </a:extLst>
          </p:cNvPr>
          <p:cNvSpPr txBox="1"/>
          <p:nvPr/>
        </p:nvSpPr>
        <p:spPr>
          <a:xfrm>
            <a:off x="8478428" y="665761"/>
            <a:ext cx="3287779" cy="41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ปลัดกระทรวง อว.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ผู้ช่วยเลขานุการ </a:t>
            </a:r>
            <a:r>
              <a:rPr lang="en-US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 </a:t>
            </a:r>
            <a:r>
              <a:rPr lang="th-TH" sz="1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สอวช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DD75EB8-FBBD-4493-8889-A9998EE9A8E7}"/>
              </a:ext>
            </a:extLst>
          </p:cNvPr>
          <p:cNvSpPr txBox="1"/>
          <p:nvPr/>
        </p:nvSpPr>
        <p:spPr>
          <a:xfrm>
            <a:off x="0" y="922216"/>
            <a:ext cx="1281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5DC814F-10DB-480C-B408-22B9FE615874}"/>
              </a:ext>
            </a:extLst>
          </p:cNvPr>
          <p:cNvSpPr txBox="1"/>
          <p:nvPr/>
        </p:nvSpPr>
        <p:spPr>
          <a:xfrm>
            <a:off x="1212620" y="932399"/>
            <a:ext cx="1281386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สอวช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7A0341-3BC2-4166-AF86-36DAAC02D557}"/>
              </a:ext>
            </a:extLst>
          </p:cNvPr>
          <p:cNvSpPr txBox="1"/>
          <p:nvPr/>
        </p:nvSpPr>
        <p:spPr>
          <a:xfrm>
            <a:off x="0" y="1110722"/>
            <a:ext cx="1557135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8775E79-2E85-4E7D-8E49-89199DDF508D}"/>
              </a:ext>
            </a:extLst>
          </p:cNvPr>
          <p:cNvSpPr txBox="1"/>
          <p:nvPr/>
        </p:nvSpPr>
        <p:spPr>
          <a:xfrm>
            <a:off x="1011837" y="1121337"/>
            <a:ext cx="9801924" cy="1026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เสนอนโยบาย ยุทธศาสตร์ และแผนด้านการอุดมศึกษาฯ และแผนด้านวิทยาศาสตร์ การวิจัยฯ ต่อ ครม.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พิจารณาให้ความเห็นชอบกรอบวงเงินงบประมาณประจำปีด้านการอุดมศึกษาในความรับผิดชอบของกระทรวง และงบฯ ด้านการวิจัยฯ ของประเทศ เสนอระบบการจัดสรรและบริหารงบประมาณแบบ</a:t>
            </a:r>
            <a:r>
              <a:rPr lang="th-TH" sz="1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 ต่อ ครม.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เสนอต่อ ครม. เพื่อให้มีการเร่งรัดและติดตามให้มีการปรับปรุงกฎหมายที่เกี่ยวข้องกับการอุดมศึกษา วิทยาศาสตร์ วิจัยและนวัตกรรม รวมถึง การกำหนดมาตรการและแรงจูงใจ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จัดให้มีการติดตามและประเมินผลการดำเนินการตามแผนด้านการอุดมศึกษา แผนด้านการวิจัยฯ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เร่งรัด และติดตามให้มีการจัดทำฐานข้อมูลการอุดมศึกษา และฐานข้อมูลด้านการวิจัยฯ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BFB3A18-50EC-4607-AF56-34F525558796}"/>
              </a:ext>
            </a:extLst>
          </p:cNvPr>
          <p:cNvSpPr txBox="1"/>
          <p:nvPr/>
        </p:nvSpPr>
        <p:spPr>
          <a:xfrm>
            <a:off x="1058889" y="2115997"/>
            <a:ext cx="3604389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คณะกรรมการส่งเสริมวิทยาศาสตร์</a:t>
            </a:r>
          </a:p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วิจัย และนวัตกรรม (</a:t>
            </a:r>
            <a:r>
              <a:rPr lang="th-TH" sz="15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117F95A-7DCB-40BF-A9CD-E76689A439C3}"/>
              </a:ext>
            </a:extLst>
          </p:cNvPr>
          <p:cNvSpPr txBox="1"/>
          <p:nvPr/>
        </p:nvSpPr>
        <p:spPr>
          <a:xfrm>
            <a:off x="4893622" y="2108208"/>
            <a:ext cx="3652431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คณะกรรมการการอุดมศึกษา</a:t>
            </a:r>
          </a:p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15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4FF6918-6C20-4C2B-AE76-5E5A01D240A0}"/>
              </a:ext>
            </a:extLst>
          </p:cNvPr>
          <p:cNvSpPr txBox="1"/>
          <p:nvPr/>
        </p:nvSpPr>
        <p:spPr>
          <a:xfrm>
            <a:off x="8776399" y="2115996"/>
            <a:ext cx="3260160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คณะกรรมการมาตรฐานการอุดมศึกษา</a:t>
            </a:r>
          </a:p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15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กมอ</a:t>
            </a: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ACC2761-F4A7-4FF0-BFB0-A60F664135BB}"/>
              </a:ext>
            </a:extLst>
          </p:cNvPr>
          <p:cNvSpPr txBox="1"/>
          <p:nvPr/>
        </p:nvSpPr>
        <p:spPr>
          <a:xfrm>
            <a:off x="25384" y="2462147"/>
            <a:ext cx="1319681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111FDD1-0B23-4701-B5C2-4B68205F421F}"/>
              </a:ext>
            </a:extLst>
          </p:cNvPr>
          <p:cNvSpPr txBox="1"/>
          <p:nvPr/>
        </p:nvSpPr>
        <p:spPr>
          <a:xfrm>
            <a:off x="1000034" y="2470529"/>
            <a:ext cx="3691394" cy="718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ครม. แต่งตั้งจากผู้ทรงฯ ตามข้อเสนอของสภา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กรรมการโดยตำแหน่ง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และผู้แทนหน่วยงานในระบบ วน. สังกัดและไม่ได้สังกัดกระทรวง หน่วยละ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กรรมการผู้ทรงคุณวุฒิไม่เกิน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 สกสว.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BE5B868-B3BF-442F-AC98-D380EBC25AF4}"/>
              </a:ext>
            </a:extLst>
          </p:cNvPr>
          <p:cNvSpPr txBox="1"/>
          <p:nvPr/>
        </p:nvSpPr>
        <p:spPr>
          <a:xfrm>
            <a:off x="4794855" y="2488724"/>
            <a:ext cx="3881785" cy="872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ครม.แต่งตั้ง ตามข้อเสนอของ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ทปอ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แห่งและสมาคมเอกชน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กรรมการโดยตำแหน่ง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กรรมการจากผู้เคยเป็นนายกสภา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เคยเป็นอธิการบดี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และกรรมการผู้ทรงคุณวุฒิไม่เกิน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รองปลัดกระทรวงที่ได้รับมอบหมาย</a:t>
            </a:r>
          </a:p>
          <a:p>
            <a:pPr defTabSz="914357">
              <a:lnSpc>
                <a:spcPts val="1200"/>
              </a:lnSpc>
            </a:pPr>
            <a:endParaRPr lang="th-TH" sz="1400" b="1" spc="-2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2570F0C-9D32-4403-8483-E6073344619A}"/>
              </a:ext>
            </a:extLst>
          </p:cNvPr>
          <p:cNvSpPr txBox="1"/>
          <p:nvPr/>
        </p:nvSpPr>
        <p:spPr>
          <a:xfrm>
            <a:off x="-473" y="3042722"/>
            <a:ext cx="1302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AB46D8-4260-420A-BDCD-823A2AC89C51}"/>
              </a:ext>
            </a:extLst>
          </p:cNvPr>
          <p:cNvSpPr txBox="1"/>
          <p:nvPr/>
        </p:nvSpPr>
        <p:spPr>
          <a:xfrm>
            <a:off x="1011837" y="3061987"/>
            <a:ext cx="1302251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สกสว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9244E64-434F-4FDF-8116-455688E3B68D}"/>
              </a:ext>
            </a:extLst>
          </p:cNvPr>
          <p:cNvSpPr txBox="1"/>
          <p:nvPr/>
        </p:nvSpPr>
        <p:spPr>
          <a:xfrm>
            <a:off x="4822015" y="3085114"/>
            <a:ext cx="3888002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</a:t>
            </a: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อว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1A2D5C6-BA55-4335-8AA1-65474D0237CC}"/>
              </a:ext>
            </a:extLst>
          </p:cNvPr>
          <p:cNvSpPr txBox="1"/>
          <p:nvPr/>
        </p:nvSpPr>
        <p:spPr>
          <a:xfrm>
            <a:off x="0" y="3282771"/>
            <a:ext cx="1582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B3BDF06-2155-4C65-BD33-BCBEEFC0849C}"/>
              </a:ext>
            </a:extLst>
          </p:cNvPr>
          <p:cNvSpPr txBox="1"/>
          <p:nvPr/>
        </p:nvSpPr>
        <p:spPr>
          <a:xfrm>
            <a:off x="981757" y="3274097"/>
            <a:ext cx="3911865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เสนอแนะต่อสภาในการจัดทำนโยบาย ยุทธศาสตร์ และแผนด้านการวิจัยฯ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เสนอแนะกรอบวงเงินงบฯ ประจำปีด้านการวิจัยฯ ต่อสภา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ให้คำแนะนำในการพิจารณาคำของบประมาณของกองทุนส่งเสริมการ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วิจัยฯ แก่คณะกรรมการพิจารณางบประมาณด้านการวิจัยฯ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กำหนดหลักเกณฑ์เกี่ยวกับการจัดทำคำของบประมาณและการจัดสรรงบประมาณ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บริหารกองทุนส่งเสริมวิทยาศาสตร์ การวิจัยและนวัตกรรม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พิจารณาคำของบประมาณและจัดสรรงบประมาณให้แก่หน่วยงาน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ในระบบวิจัย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กำหนดทิศทางและแนวทางการดำเนินงานของหน่วยงานในระบบวิจัยฯ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เร่งรัด และติดตามให้มีการปรับปรุงและแก้ไขระบบหรือกลไก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การบริหารจัดการงานวิจัยฯ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กำหนดมาตรฐานการวิจัย ข้อกำหนด หรือแนวทางปฏิบัติเกี่ยวกับการวิจัยฯ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8D63968-C1A2-4DD0-B2E6-4AA8DD9258D1}"/>
              </a:ext>
            </a:extLst>
          </p:cNvPr>
          <p:cNvSpPr txBox="1"/>
          <p:nvPr/>
        </p:nvSpPr>
        <p:spPr>
          <a:xfrm>
            <a:off x="4794855" y="3289646"/>
            <a:ext cx="3981364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กำหนดแผนปฏิบัติการการอุดมศึกษา แผนปฏิบัติการการพัฒนา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กำลังคนฯ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เสนอแนะและให้ความเห็นเชิงนโยบายต่อ รมต. ในเรื่องการจัดสรรเงิน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อุดหนุนให้แก่สถาบันอุดมศึกษาเอกชน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เร่งรัด ติดตาม และจัดให้มีการประเมินผลการปฏิบัติตามแผนฯ 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ของสถาบันอุดมศึกษาของรัฐในสังกัด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เสนอแนะและให้ความเห็นต่อ รมต. ในการให้สภาสถาบันอุดมศึกษาของรัฐ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ในสังกัดและสถาบันอุดมศึกษาเอกชนดำเนินการตามหน้าที่และอำนาจ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เสนอแนะการพัฒนาวิทยาศาสตร์ เทคโนโลยี การวิจัยและนวัตกรรมแก่ </a:t>
            </a:r>
            <a:r>
              <a:rPr lang="th-TH" sz="1400" b="1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 เร่งรัด ติดตาม และให้คำแนะนำแก่สำนักงานคณะกรรมการ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การอุดมศึกษาในการจัดทำฐานข้อมูลการอุดมศึกษา</a:t>
            </a:r>
          </a:p>
          <a:p>
            <a:pPr marL="174625" indent="-174625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th-TH" sz="1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DF41577-C6B2-4296-B476-261FA65054AF}"/>
              </a:ext>
            </a:extLst>
          </p:cNvPr>
          <p:cNvSpPr txBox="1"/>
          <p:nvPr/>
        </p:nvSpPr>
        <p:spPr>
          <a:xfrm>
            <a:off x="8776219" y="3271265"/>
            <a:ext cx="31991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 สนับสนุน ติดตาม ตรวจสอบการจัดการศึกษาและการประกันคุณภาพการศึกษา รวมทั้งการประเมินผล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การจัดการศึกษาระดับอุดมศึกษาของสถาบันอุดมศึกษา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ของรัฐและเอกชนที่อยู่ในสังกัดหรือในกำกับ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สาธารณชนทราบ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เสนอแนะ รมต. เพื่อนำเสนอต่อสภาให้กำหนดมาตรการ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ทางการเงิน การคลัง และสิทธิประโยชน์อื่น เพื่อให้มี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การพัฒนามาตรฐานการอุดมศึกษา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ให้คำแนะนำและสนับสนุนการพัฒนามาตรฐาน</a:t>
            </a:r>
            <a:b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การอุดมศึกษาของสถาบันอุดมศึกษาในสังกัด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0DDC093-8688-46C9-A7E1-4AD92CBAF720}"/>
              </a:ext>
            </a:extLst>
          </p:cNvPr>
          <p:cNvSpPr txBox="1"/>
          <p:nvPr/>
        </p:nvSpPr>
        <p:spPr>
          <a:xfrm>
            <a:off x="4965229" y="5354807"/>
            <a:ext cx="3604389" cy="3657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คณะกรรมการพิจารณางบประมาณ</a:t>
            </a:r>
          </a:p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ด้านการอุดมศึกษา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23B406E-2A9F-4D1F-80B8-50D4975B8832}"/>
              </a:ext>
            </a:extLst>
          </p:cNvPr>
          <p:cNvSpPr txBox="1"/>
          <p:nvPr/>
        </p:nvSpPr>
        <p:spPr>
          <a:xfrm>
            <a:off x="1134534" y="5346018"/>
            <a:ext cx="3652431" cy="3657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คณะกรรมการพิจารณางบประมาณ</a:t>
            </a:r>
          </a:p>
          <a:p>
            <a:pPr algn="ctr" defTabSz="914357">
              <a:lnSpc>
                <a:spcPts val="1200"/>
              </a:lnSpc>
            </a:pPr>
            <a:r>
              <a:rPr lang="th-TH" sz="15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ด้านวิทยาศาสตร์ วิจัยและนวัตกรรม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CBA52D9-8378-4BFA-8656-D5F038AEEEAC}"/>
              </a:ext>
            </a:extLst>
          </p:cNvPr>
          <p:cNvSpPr txBox="1"/>
          <p:nvPr/>
        </p:nvSpPr>
        <p:spPr>
          <a:xfrm>
            <a:off x="25384" y="5696662"/>
            <a:ext cx="10930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2ECE841-62FD-4014-B1B4-BAFF2FBA8B4F}"/>
              </a:ext>
            </a:extLst>
          </p:cNvPr>
          <p:cNvSpPr txBox="1"/>
          <p:nvPr/>
        </p:nvSpPr>
        <p:spPr>
          <a:xfrm>
            <a:off x="4888097" y="5708315"/>
            <a:ext cx="3363873" cy="56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ประธานสภา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สภามีมติแต่งตั้ง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ผู้แทน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ผู้แทน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สงป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ปลัดกระทรวง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อว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วน.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65CEE1B-0298-4021-BBE0-0B448E96F134}"/>
              </a:ext>
            </a:extLst>
          </p:cNvPr>
          <p:cNvSpPr txBox="1"/>
          <p:nvPr/>
        </p:nvSpPr>
        <p:spPr>
          <a:xfrm>
            <a:off x="1062927" y="5744511"/>
            <a:ext cx="3363873" cy="56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ประธานสภา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สภามีมติแต่งตั้ง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ผู้แทน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กสว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 ผู้แทน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สงป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ผู้อำนวยการ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สกสว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AEDEB4CE-BF2D-43E8-92BB-44AD8AFF6C25}"/>
              </a:ext>
            </a:extLst>
          </p:cNvPr>
          <p:cNvSpPr txBox="1"/>
          <p:nvPr/>
        </p:nvSpPr>
        <p:spPr>
          <a:xfrm>
            <a:off x="25383" y="6194296"/>
            <a:ext cx="10930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u="sng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หน้าที่และอำนาจ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D9C2BCB-710E-410D-AFBF-AAE915F17153}"/>
              </a:ext>
            </a:extLst>
          </p:cNvPr>
          <p:cNvSpPr txBox="1"/>
          <p:nvPr/>
        </p:nvSpPr>
        <p:spPr>
          <a:xfrm>
            <a:off x="4888166" y="6184185"/>
            <a:ext cx="3668197" cy="718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คำของบประมาณรายจ่ายประเภทงบลงทุนและงบเงินอุดหนุนในการผลิตกำลังคนระดับสูงเฉพาะทางตามความต้องการของประเทศประจำของสถาบันอุดมศึกษาทุกแห่งในความรับผิดชอบของกระทรวง ก่อนเสนอไปยัง สงป. เพื่อเสนอ ครม.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A90D67B-5BE7-41EE-86CC-32619B06FED6}"/>
              </a:ext>
            </a:extLst>
          </p:cNvPr>
          <p:cNvSpPr txBox="1"/>
          <p:nvPr/>
        </p:nvSpPr>
        <p:spPr>
          <a:xfrm>
            <a:off x="1062927" y="6261674"/>
            <a:ext cx="3854625" cy="56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พิจารณาคำของบประมาณของกองทุนส่งเสริมวิทยาศาสตร์ วิจัยและนวัตกรรม ก่อนเสนอไปยังสำนักงบประมาณเพื่อเสนอคณะรัฐมนตรี </a:t>
            </a:r>
            <a:b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ก่อนเสนอไปยัง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สงป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เพื่อเสนอ ครม.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3F0B3AC-87CB-43A9-9BF0-5D86AA281116}"/>
              </a:ext>
            </a:extLst>
          </p:cNvPr>
          <p:cNvSpPr txBox="1"/>
          <p:nvPr/>
        </p:nvSpPr>
        <p:spPr>
          <a:xfrm>
            <a:off x="8741680" y="2487388"/>
            <a:ext cx="3361989" cy="56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กมอ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รมต. แต่งตั้ง ตามข้อเสนอของ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ผู้ทรงคุณวุฒิตามข้อเสนอของ </a:t>
            </a:r>
            <a:r>
              <a:rPr lang="th-TH" sz="1400" b="1" spc="-2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กกอ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ไม่เกิน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</a:p>
          <a:p>
            <a:pPr marL="114300" indent="-114300" defTabSz="914357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กรรมการและเลขานุการ </a:t>
            </a:r>
            <a:r>
              <a:rPr lang="en-US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400" b="1" spc="-2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รองปลัดกระทรวงที่ได้รับมอบหมาย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F2F9701B-AE48-4915-B7EF-1B9605D32076}"/>
              </a:ext>
            </a:extLst>
          </p:cNvPr>
          <p:cNvSpPr txBox="1"/>
          <p:nvPr/>
        </p:nvSpPr>
        <p:spPr>
          <a:xfrm>
            <a:off x="8742842" y="3032909"/>
            <a:ext cx="1305652" cy="256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7">
              <a:lnSpc>
                <a:spcPts val="1200"/>
              </a:lnSpc>
            </a:pP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</a:t>
            </a:r>
            <a:r>
              <a:rPr lang="th-TH" sz="14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อว</a:t>
            </a:r>
            <a:r>
              <a:rPr lang="th-TH" sz="1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490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xmlns="" id="{BD016FF8-DD51-4649-8F73-3995AF03D028}"/>
              </a:ext>
            </a:extLst>
          </p:cNvPr>
          <p:cNvSpPr/>
          <p:nvPr/>
        </p:nvSpPr>
        <p:spPr>
          <a:xfrm>
            <a:off x="4343936" y="4344621"/>
            <a:ext cx="4101254" cy="2107990"/>
          </a:xfrm>
          <a:prstGeom prst="round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008A51CA-577B-4563-9E67-F6B2B21D3D75}"/>
              </a:ext>
            </a:extLst>
          </p:cNvPr>
          <p:cNvCxnSpPr>
            <a:stCxn id="126" idx="2"/>
            <a:endCxn id="68" idx="0"/>
          </p:cNvCxnSpPr>
          <p:nvPr/>
        </p:nvCxnSpPr>
        <p:spPr>
          <a:xfrm flipH="1">
            <a:off x="6264087" y="4764353"/>
            <a:ext cx="3638" cy="1229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xmlns="" id="{2C298115-86FC-4FA2-8966-1DC4F0529420}"/>
              </a:ext>
            </a:extLst>
          </p:cNvPr>
          <p:cNvSpPr/>
          <p:nvPr/>
        </p:nvSpPr>
        <p:spPr>
          <a:xfrm>
            <a:off x="9499606" y="2432122"/>
            <a:ext cx="2528022" cy="3185126"/>
          </a:xfrm>
          <a:prstGeom prst="round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65BC93ED-720D-4083-84CC-6DCAC98D37FF}"/>
              </a:ext>
            </a:extLst>
          </p:cNvPr>
          <p:cNvSpPr/>
          <p:nvPr/>
        </p:nvSpPr>
        <p:spPr>
          <a:xfrm>
            <a:off x="129584" y="2931443"/>
            <a:ext cx="3685710" cy="2329404"/>
          </a:xfrm>
          <a:prstGeom prst="roundRect">
            <a:avLst/>
          </a:prstGeom>
          <a:solidFill>
            <a:srgbClr val="CA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AC07FF-6370-42A8-BEBC-BC5F71F4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1233-F629-41B1-BD71-82C7FDFBC220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63D3331-384D-48A9-8D05-F57185ACCC8B}"/>
              </a:ext>
            </a:extLst>
          </p:cNvPr>
          <p:cNvGrpSpPr/>
          <p:nvPr/>
        </p:nvGrpSpPr>
        <p:grpSpPr>
          <a:xfrm>
            <a:off x="-2" y="1762"/>
            <a:ext cx="11247120" cy="614686"/>
            <a:chOff x="-2" y="1762"/>
            <a:chExt cx="11247120" cy="6146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DD5FCC7B-ABA2-46F7-8458-A700F97C43C7}"/>
                </a:ext>
              </a:extLst>
            </p:cNvPr>
            <p:cNvSpPr txBox="1"/>
            <p:nvPr/>
          </p:nvSpPr>
          <p:spPr>
            <a:xfrm>
              <a:off x="-2" y="1762"/>
              <a:ext cx="1124712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marL="457200"/>
              <a:r>
                <a:rPr lang="th-TH" sz="2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การบริหารราชการกระทรวงการอุดมศึกษา วิทยาศาสตร์ วิจัยและนวัตกรรม</a:t>
              </a:r>
              <a:endPara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AE0D07C-0DF3-4B24-B10C-CFEC5D3C7DC6}"/>
                </a:ext>
              </a:extLst>
            </p:cNvPr>
            <p:cNvCxnSpPr/>
            <p:nvPr/>
          </p:nvCxnSpPr>
          <p:spPr>
            <a:xfrm>
              <a:off x="10116818" y="505835"/>
              <a:ext cx="11303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0CD752C-A88B-4DB1-8B3B-80935F1025AA}"/>
                </a:ext>
              </a:extLst>
            </p:cNvPr>
            <p:cNvCxnSpPr/>
            <p:nvPr/>
          </p:nvCxnSpPr>
          <p:spPr>
            <a:xfrm>
              <a:off x="10515598" y="559298"/>
              <a:ext cx="73152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D1DE8497-B16D-4930-A23D-F210474A054F}"/>
                </a:ext>
              </a:extLst>
            </p:cNvPr>
            <p:cNvCxnSpPr/>
            <p:nvPr/>
          </p:nvCxnSpPr>
          <p:spPr>
            <a:xfrm>
              <a:off x="10881358" y="616448"/>
              <a:ext cx="36576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1B56224-C47B-498F-8B77-3F3200FA89EF}"/>
              </a:ext>
            </a:extLst>
          </p:cNvPr>
          <p:cNvSpPr txBox="1"/>
          <p:nvPr/>
        </p:nvSpPr>
        <p:spPr>
          <a:xfrm>
            <a:off x="5457522" y="829269"/>
            <a:ext cx="1422700" cy="8229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รัฐมนตรี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3D35CF5-3EE3-4F23-AE73-912DBC5CB06C}"/>
              </a:ext>
            </a:extLst>
          </p:cNvPr>
          <p:cNvSpPr txBox="1"/>
          <p:nvPr/>
        </p:nvSpPr>
        <p:spPr>
          <a:xfrm>
            <a:off x="5457522" y="1974976"/>
            <a:ext cx="1422700" cy="5486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ปลัดกระทรวง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1104C30-69ED-4C0B-8B88-B6EECFCF5BE6}"/>
              </a:ext>
            </a:extLst>
          </p:cNvPr>
          <p:cNvSpPr txBox="1"/>
          <p:nvPr/>
        </p:nvSpPr>
        <p:spPr>
          <a:xfrm>
            <a:off x="4038146" y="3176584"/>
            <a:ext cx="142270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รองปลัดกระทรวง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3B28167-C17E-4C4F-8B73-4969AA3ECA5A}"/>
              </a:ext>
            </a:extLst>
          </p:cNvPr>
          <p:cNvSpPr txBox="1"/>
          <p:nvPr/>
        </p:nvSpPr>
        <p:spPr>
          <a:xfrm>
            <a:off x="7577371" y="3176730"/>
            <a:ext cx="169186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ผู้ตรวจราชการกระทรวง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7E9AF32-1876-4846-8C5F-EC29A7C79A5D}"/>
              </a:ext>
            </a:extLst>
          </p:cNvPr>
          <p:cNvSpPr txBox="1"/>
          <p:nvPr/>
        </p:nvSpPr>
        <p:spPr>
          <a:xfrm>
            <a:off x="6472363" y="3646638"/>
            <a:ext cx="142270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ผู้ช่วยปลัดกระทรวง</a:t>
            </a:r>
            <a:endParaRPr lang="en-US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D0F0BC5-F389-4373-885A-695341A8387D}"/>
              </a:ext>
            </a:extLst>
          </p:cNvPr>
          <p:cNvSpPr txBox="1"/>
          <p:nvPr/>
        </p:nvSpPr>
        <p:spPr>
          <a:xfrm>
            <a:off x="248688" y="3867073"/>
            <a:ext cx="1154415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ผู้ทรงคุณวุฒิ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077DC7B-D4F6-435C-9CB0-CFED80672646}"/>
              </a:ext>
            </a:extLst>
          </p:cNvPr>
          <p:cNvSpPr txBox="1"/>
          <p:nvPr/>
        </p:nvSpPr>
        <p:spPr>
          <a:xfrm>
            <a:off x="1705652" y="4429776"/>
            <a:ext cx="1927343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</a:t>
            </a:r>
            <a:b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สำนัก/กอง/กลุ่ม/ศูนย์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76C6EF3-38A1-4220-BBD5-FB9C36A8E1D5}"/>
              </a:ext>
            </a:extLst>
          </p:cNvPr>
          <p:cNvSpPr txBox="1"/>
          <p:nvPr/>
        </p:nvSpPr>
        <p:spPr>
          <a:xfrm>
            <a:off x="248986" y="3165871"/>
            <a:ext cx="338401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อธิบดี / เลขาธิการ / ผู้อำนวยการสำนักงาน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FD5C0677-88C9-4887-A20B-98292B4CAA1B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6168872" y="1652229"/>
            <a:ext cx="0" cy="3227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xmlns="" id="{AC6CC68B-8CA7-4E10-A1C6-43ACD5399A17}"/>
              </a:ext>
            </a:extLst>
          </p:cNvPr>
          <p:cNvCxnSpPr>
            <a:cxnSpLocks/>
            <a:stCxn id="12" idx="1"/>
            <a:endCxn id="13" idx="0"/>
          </p:cNvCxnSpPr>
          <p:nvPr/>
        </p:nvCxnSpPr>
        <p:spPr>
          <a:xfrm rot="10800000" flipV="1">
            <a:off x="4749496" y="2249296"/>
            <a:ext cx="708026" cy="927288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xmlns="" id="{04D0418E-3EEB-48E0-BEB4-282C03DD2DA2}"/>
              </a:ext>
            </a:extLst>
          </p:cNvPr>
          <p:cNvCxnSpPr>
            <a:cxnSpLocks/>
            <a:stCxn id="12" idx="3"/>
            <a:endCxn id="14" idx="0"/>
          </p:cNvCxnSpPr>
          <p:nvPr/>
        </p:nvCxnSpPr>
        <p:spPr>
          <a:xfrm>
            <a:off x="6880222" y="2249296"/>
            <a:ext cx="1543079" cy="927434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D8C0BBC-BF18-4E90-BA36-9E7329E08DF3}"/>
              </a:ext>
            </a:extLst>
          </p:cNvPr>
          <p:cNvSpPr txBox="1"/>
          <p:nvPr/>
        </p:nvSpPr>
        <p:spPr>
          <a:xfrm>
            <a:off x="1705652" y="3728574"/>
            <a:ext cx="1927344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รองอธิบดี / รองเลขาธิการ / รองผู้อำนวยการ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xmlns="" id="{B108746C-A20F-40B8-858D-9314CA255945}"/>
              </a:ext>
            </a:extLst>
          </p:cNvPr>
          <p:cNvCxnSpPr>
            <a:cxnSpLocks/>
            <a:endCxn id="33" idx="1"/>
          </p:cNvCxnSpPr>
          <p:nvPr/>
        </p:nvCxnSpPr>
        <p:spPr>
          <a:xfrm rot="16200000" flipH="1">
            <a:off x="1388680" y="3734768"/>
            <a:ext cx="487986" cy="145958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xmlns="" id="{167CE081-82F2-4F90-8523-793831121101}"/>
              </a:ext>
            </a:extLst>
          </p:cNvPr>
          <p:cNvCxnSpPr>
            <a:cxnSpLocks/>
            <a:endCxn id="18" idx="1"/>
          </p:cNvCxnSpPr>
          <p:nvPr/>
        </p:nvCxnSpPr>
        <p:spPr>
          <a:xfrm rot="16200000" flipH="1">
            <a:off x="1023803" y="4071092"/>
            <a:ext cx="1217739" cy="145960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xmlns="" id="{B5DA314E-56D5-43E5-85EA-0EBE3AE6A045}"/>
              </a:ext>
            </a:extLst>
          </p:cNvPr>
          <p:cNvCxnSpPr>
            <a:cxnSpLocks/>
            <a:endCxn id="17" idx="3"/>
          </p:cNvCxnSpPr>
          <p:nvPr/>
        </p:nvCxnSpPr>
        <p:spPr>
          <a:xfrm rot="5400000">
            <a:off x="1223130" y="3715177"/>
            <a:ext cx="516536" cy="156589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8552DBFF-7525-4B99-889D-01F76D7567E7}"/>
              </a:ext>
            </a:extLst>
          </p:cNvPr>
          <p:cNvSpPr txBox="1"/>
          <p:nvPr/>
        </p:nvSpPr>
        <p:spPr>
          <a:xfrm>
            <a:off x="9931501" y="4856946"/>
            <a:ext cx="1642227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สำนัก/กอง/กลุ่ม/ศูนย์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9991C4C3-FE0C-47F6-AEE9-F972C42B4907}"/>
              </a:ext>
            </a:extLst>
          </p:cNvPr>
          <p:cNvSpPr txBox="1"/>
          <p:nvPr/>
        </p:nvSpPr>
        <p:spPr>
          <a:xfrm>
            <a:off x="9660784" y="2609952"/>
            <a:ext cx="218350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คณะกรรมการบริหารหน่วยงาน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1AB7FBDF-2B6A-4F23-981B-C0F155FAC0A8}"/>
              </a:ext>
            </a:extLst>
          </p:cNvPr>
          <p:cNvSpPr txBox="1"/>
          <p:nvPr/>
        </p:nvSpPr>
        <p:spPr>
          <a:xfrm>
            <a:off x="9660784" y="3821696"/>
            <a:ext cx="2183508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รองผู้อำนวยการสำนักงาน-สถาบัน-ศูนย์-องค์การ / </a:t>
            </a:r>
            <a:b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รองผู้ว่าการสถาบัน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966ED126-717A-4FF7-A5B1-CA437E00DDE1}"/>
              </a:ext>
            </a:extLst>
          </p:cNvPr>
          <p:cNvSpPr txBox="1"/>
          <p:nvPr/>
        </p:nvSpPr>
        <p:spPr>
          <a:xfrm>
            <a:off x="9660785" y="3073172"/>
            <a:ext cx="2183508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ผู้อำนวยการสำนักงาน-สถาบัน-ศูนย์-องค์การ / ผู้ว่าการสถาบัน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xmlns="" id="{7D194E55-649C-4B04-9674-CE8057800C9F}"/>
              </a:ext>
            </a:extLst>
          </p:cNvPr>
          <p:cNvCxnSpPr>
            <a:cxnSpLocks/>
            <a:stCxn id="53" idx="2"/>
            <a:endCxn id="86" idx="0"/>
          </p:cNvCxnSpPr>
          <p:nvPr/>
        </p:nvCxnSpPr>
        <p:spPr>
          <a:xfrm>
            <a:off x="10752538" y="2979284"/>
            <a:ext cx="1" cy="938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xmlns="" id="{14D15E76-A410-4AD2-AD79-0012DD6FD604}"/>
              </a:ext>
            </a:extLst>
          </p:cNvPr>
          <p:cNvCxnSpPr>
            <a:cxnSpLocks/>
            <a:stCxn id="86" idx="2"/>
            <a:endCxn id="54" idx="0"/>
          </p:cNvCxnSpPr>
          <p:nvPr/>
        </p:nvCxnSpPr>
        <p:spPr>
          <a:xfrm flipH="1">
            <a:off x="10752538" y="3719503"/>
            <a:ext cx="1" cy="10219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xmlns="" id="{060CF2B3-7B5B-4BD7-B562-928A373952AD}"/>
              </a:ext>
            </a:extLst>
          </p:cNvPr>
          <p:cNvCxnSpPr>
            <a:cxnSpLocks/>
            <a:stCxn id="54" idx="2"/>
            <a:endCxn id="52" idx="0"/>
          </p:cNvCxnSpPr>
          <p:nvPr/>
        </p:nvCxnSpPr>
        <p:spPr>
          <a:xfrm>
            <a:off x="10752538" y="4745026"/>
            <a:ext cx="77" cy="11192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xmlns="" id="{6A89EE41-5E60-423C-85BF-CA9172A8449E}"/>
              </a:ext>
            </a:extLst>
          </p:cNvPr>
          <p:cNvCxnSpPr>
            <a:cxnSpLocks/>
            <a:stCxn id="11" idx="3"/>
            <a:endCxn id="53" idx="0"/>
          </p:cNvCxnSpPr>
          <p:nvPr/>
        </p:nvCxnSpPr>
        <p:spPr>
          <a:xfrm>
            <a:off x="6880222" y="1240749"/>
            <a:ext cx="3872316" cy="1369203"/>
          </a:xfrm>
          <a:prstGeom prst="bentConnector2">
            <a:avLst/>
          </a:prstGeom>
          <a:ln w="28575">
            <a:solidFill>
              <a:srgbClr val="FF97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xmlns="" id="{192EBA80-C5A4-472B-89AB-6C69406B4E78}"/>
              </a:ext>
            </a:extLst>
          </p:cNvPr>
          <p:cNvCxnSpPr>
            <a:cxnSpLocks/>
            <a:endCxn id="19" idx="0"/>
          </p:cNvCxnSpPr>
          <p:nvPr/>
        </p:nvCxnSpPr>
        <p:spPr>
          <a:xfrm rot="10800000" flipV="1">
            <a:off x="1940991" y="2074735"/>
            <a:ext cx="3516530" cy="1091136"/>
          </a:xfrm>
          <a:prstGeom prst="bentConnector2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B1C2F78D-C98D-4CCD-BDFD-2C610E46236C}"/>
              </a:ext>
            </a:extLst>
          </p:cNvPr>
          <p:cNvSpPr txBox="1"/>
          <p:nvPr/>
        </p:nvSpPr>
        <p:spPr>
          <a:xfrm>
            <a:off x="9499606" y="5686714"/>
            <a:ext cx="2528022" cy="764697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marL="514350" indent="-2270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หน่วยงานในกำกับ (</a:t>
            </a:r>
            <a:r>
              <a:rPr lang="en-US" sz="1800" dirty="0"/>
              <a:t>PA</a:t>
            </a:r>
            <a:r>
              <a:rPr lang="th-TH" sz="1800" dirty="0"/>
              <a:t>)</a:t>
            </a:r>
          </a:p>
          <a:p>
            <a:pPr marL="514350" indent="-2270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องค์การมหาชน </a:t>
            </a:r>
            <a:r>
              <a:rPr lang="en-US" sz="1800" dirty="0"/>
              <a:t>(PO)</a:t>
            </a:r>
            <a:endParaRPr lang="th-TH" sz="1800" dirty="0"/>
          </a:p>
          <a:p>
            <a:pPr marL="514350" indent="-2270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800" dirty="0"/>
              <a:t>รัฐวิสาหกิจ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EC99AAF2-4A3A-4FF1-B55F-DD9A7C10DE30}"/>
              </a:ext>
            </a:extLst>
          </p:cNvPr>
          <p:cNvSpPr txBox="1"/>
          <p:nvPr/>
        </p:nvSpPr>
        <p:spPr>
          <a:xfrm>
            <a:off x="129584" y="5349068"/>
            <a:ext cx="3611311" cy="369332"/>
          </a:xfrm>
          <a:prstGeom prst="rect">
            <a:avLst/>
          </a:prstGeom>
          <a:solidFill>
            <a:srgbClr val="CAE8A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</a:t>
            </a:r>
            <a:endParaRPr lang="en-US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C5513E90-A086-44A1-9351-1A9451802949}"/>
              </a:ext>
            </a:extLst>
          </p:cNvPr>
          <p:cNvSpPr txBox="1"/>
          <p:nvPr/>
        </p:nvSpPr>
        <p:spPr>
          <a:xfrm>
            <a:off x="6562586" y="5457319"/>
            <a:ext cx="1158075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ผู้ช่วยอธิการบดี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ED337DE7-7793-4956-AF8F-EF38B4FFDF70}"/>
              </a:ext>
            </a:extLst>
          </p:cNvPr>
          <p:cNvSpPr txBox="1"/>
          <p:nvPr/>
        </p:nvSpPr>
        <p:spPr>
          <a:xfrm>
            <a:off x="4970817" y="4395021"/>
            <a:ext cx="2593815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สภามหาวิทยาลัย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EC07BE59-A50D-4F4D-B462-5ADAD835DA54}"/>
              </a:ext>
            </a:extLst>
          </p:cNvPr>
          <p:cNvSpPr txBox="1"/>
          <p:nvPr/>
        </p:nvSpPr>
        <p:spPr>
          <a:xfrm>
            <a:off x="4611099" y="5457319"/>
            <a:ext cx="139134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รองอธิการบดี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7BE5CD10-AAFA-44B3-AC47-E4731DB7B5A8}"/>
              </a:ext>
            </a:extLst>
          </p:cNvPr>
          <p:cNvSpPr txBox="1"/>
          <p:nvPr/>
        </p:nvSpPr>
        <p:spPr>
          <a:xfrm>
            <a:off x="5381124" y="4926400"/>
            <a:ext cx="1765927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xmlns="" id="{2EEAB416-90F2-4674-8AC6-734F7B1AA45E}"/>
              </a:ext>
            </a:extLst>
          </p:cNvPr>
          <p:cNvCxnSpPr>
            <a:cxnSpLocks/>
            <a:stCxn id="126" idx="2"/>
            <a:endCxn id="129" idx="0"/>
          </p:cNvCxnSpPr>
          <p:nvPr/>
        </p:nvCxnSpPr>
        <p:spPr>
          <a:xfrm flipH="1">
            <a:off x="6264088" y="4764353"/>
            <a:ext cx="3637" cy="16204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xmlns="" id="{6F52836A-8E2C-4F7F-B10A-80C126B96264}"/>
              </a:ext>
            </a:extLst>
          </p:cNvPr>
          <p:cNvCxnSpPr>
            <a:stCxn id="129" idx="2"/>
            <a:endCxn id="127" idx="3"/>
          </p:cNvCxnSpPr>
          <p:nvPr/>
        </p:nvCxnSpPr>
        <p:spPr>
          <a:xfrm rot="5400000">
            <a:off x="5960142" y="5338038"/>
            <a:ext cx="346253" cy="261641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xmlns="" id="{04C7407A-F778-4F97-AFBF-3384DB983249}"/>
              </a:ext>
            </a:extLst>
          </p:cNvPr>
          <p:cNvCxnSpPr>
            <a:stCxn id="129" idx="2"/>
            <a:endCxn id="125" idx="1"/>
          </p:cNvCxnSpPr>
          <p:nvPr/>
        </p:nvCxnSpPr>
        <p:spPr>
          <a:xfrm rot="16200000" flipH="1">
            <a:off x="6240211" y="5319609"/>
            <a:ext cx="346253" cy="298498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68577D3C-F2D1-4EEE-BE55-19D90573F27C}"/>
              </a:ext>
            </a:extLst>
          </p:cNvPr>
          <p:cNvSpPr txBox="1"/>
          <p:nvPr/>
        </p:nvSpPr>
        <p:spPr>
          <a:xfrm>
            <a:off x="4343936" y="6499583"/>
            <a:ext cx="4101254" cy="321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lnSpc>
                <a:spcPts val="1200"/>
              </a:lnSpc>
              <a:defRPr sz="1400" b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th-TH" sz="1800" dirty="0"/>
              <a:t>สถาบันอุดมศึกษา</a:t>
            </a:r>
          </a:p>
        </p:txBody>
      </p: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xmlns="" id="{E5DDE82F-4B29-4026-B5E0-F76BE1A81AA4}"/>
              </a:ext>
            </a:extLst>
          </p:cNvPr>
          <p:cNvCxnSpPr>
            <a:cxnSpLocks/>
            <a:endCxn id="126" idx="3"/>
          </p:cNvCxnSpPr>
          <p:nvPr/>
        </p:nvCxnSpPr>
        <p:spPr>
          <a:xfrm rot="16200000" flipH="1">
            <a:off x="5681238" y="2696293"/>
            <a:ext cx="3082378" cy="684410"/>
          </a:xfrm>
          <a:prstGeom prst="bentConnector4">
            <a:avLst>
              <a:gd name="adj1" fmla="val 164"/>
              <a:gd name="adj2" fmla="val 357213"/>
            </a:avLst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or: Elbow 164">
            <a:extLst>
              <a:ext uri="{FF2B5EF4-FFF2-40B4-BE49-F238E27FC236}">
                <a16:creationId xmlns:a16="http://schemas.microsoft.com/office/drawing/2014/main" xmlns="" id="{FAA7997F-F2BD-4284-B6AB-A9355ED6EB5B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6880222" y="2088003"/>
            <a:ext cx="3872316" cy="521949"/>
          </a:xfrm>
          <a:prstGeom prst="bentConnector2">
            <a:avLst/>
          </a:prstGeom>
          <a:ln w="28575">
            <a:solidFill>
              <a:srgbClr val="FF97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xmlns="" id="{CE950CF8-9E54-49F8-86CB-EE11F09AE3F1}"/>
              </a:ext>
            </a:extLst>
          </p:cNvPr>
          <p:cNvSpPr txBox="1"/>
          <p:nvPr/>
        </p:nvSpPr>
        <p:spPr>
          <a:xfrm>
            <a:off x="6152936" y="2367415"/>
            <a:ext cx="2441012" cy="1131528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ม.19 พ.ร.บ.ระเบียบบริหารฯ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ควบคุมราชการประจำในกระทรวง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บังคับบัญชาข้าราชการ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กำกับการทำงานส่วนราชการ</a:t>
            </a:r>
            <a:endParaRPr lang="th-TH" sz="1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แปลงนโยบายเป็นแนวทางและแผนปฏิบัติราชการ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เร่งรัด ติดตาม ประเมินผล</a:t>
            </a:r>
            <a:b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การปฏิบัติราชการ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xmlns="" id="{513FE6F9-2919-4FA5-A3D8-C31D271C07F5}"/>
              </a:ext>
            </a:extLst>
          </p:cNvPr>
          <p:cNvSpPr txBox="1"/>
          <p:nvPr/>
        </p:nvSpPr>
        <p:spPr>
          <a:xfrm>
            <a:off x="3340029" y="832193"/>
            <a:ext cx="2123012" cy="98379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80000"/>
              </a:lnSpc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ม.16 17 18 พ.ร.บ.ระเบียบบริหารฯ</a:t>
            </a:r>
            <a:endParaRPr lang="th-TH" sz="1200" dirty="0"/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/>
              <a:t>รับผิดชอบการปฏิบัติราชการของกระทรวง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/>
              <a:t>บังคับบัญชาข้าราชการ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กำหนดนโยบาย เป้าหมาย ผลสัมฤทธิ์ของงานในกระทรวง</a:t>
            </a:r>
          </a:p>
          <a:p>
            <a:pPr marL="115888" indent="-1158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h-TH" sz="1200" dirty="0"/>
              <a:t>ฯลฯ</a:t>
            </a:r>
            <a:endParaRPr lang="th-TH" sz="12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xmlns="" id="{582C3AAC-09B4-42A8-AA1B-860380FEDC31}"/>
              </a:ext>
            </a:extLst>
          </p:cNvPr>
          <p:cNvSpPr txBox="1"/>
          <p:nvPr/>
        </p:nvSpPr>
        <p:spPr>
          <a:xfrm>
            <a:off x="7611622" y="4077508"/>
            <a:ext cx="1823900" cy="54059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lnSpc>
                <a:spcPct val="80000"/>
              </a:lnSpc>
            </a:pPr>
            <a:r>
              <a:rPr lang="th-TH" sz="1200" dirty="0"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  <a:t>เสนอแนะให้สภา</a:t>
            </a:r>
            <a:r>
              <a:rPr lang="th-TH" sz="1200" dirty="0"/>
              <a:t>สถาบันอุดมศึกษา</a:t>
            </a:r>
            <a:br>
              <a:rPr lang="th-TH" sz="1200" dirty="0"/>
            </a:br>
            <a:r>
              <a:rPr lang="th-TH" sz="1200" dirty="0"/>
              <a:t>ดำเนินการตามหน้าที่และอำนาจ </a:t>
            </a:r>
            <a:br>
              <a:rPr lang="th-TH" sz="1200" dirty="0"/>
            </a:br>
            <a:r>
              <a:rPr lang="th-TH" sz="1200" dirty="0"/>
              <a:t>เพื่อให้บริหารจัดการอย่างมีธรรมา</a:t>
            </a:r>
            <a:r>
              <a:rPr lang="th-TH" sz="1200" dirty="0" err="1"/>
              <a:t>ภิ</a:t>
            </a:r>
            <a:r>
              <a:rPr lang="th-TH" sz="1200" dirty="0"/>
              <a:t>บาล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F8CB6F1-8A29-4912-A3B3-6EA5FC4FCE50}"/>
              </a:ext>
            </a:extLst>
          </p:cNvPr>
          <p:cNvSpPr txBox="1"/>
          <p:nvPr/>
        </p:nvSpPr>
        <p:spPr>
          <a:xfrm>
            <a:off x="4580228" y="3646638"/>
            <a:ext cx="134068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 dirty="0"/>
              <a:t>ผู้ทรงคุณวุฒิ</a:t>
            </a:r>
            <a:endParaRPr lang="en-US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xmlns="" id="{EFFFC214-B51C-4E00-9B04-62F9ABEB0576}"/>
              </a:ext>
            </a:extLst>
          </p:cNvPr>
          <p:cNvCxnSpPr>
            <a:stCxn id="12" idx="2"/>
            <a:endCxn id="16" idx="1"/>
          </p:cNvCxnSpPr>
          <p:nvPr/>
        </p:nvCxnSpPr>
        <p:spPr>
          <a:xfrm rot="16200000" flipH="1">
            <a:off x="5666773" y="3025714"/>
            <a:ext cx="1307688" cy="303491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xmlns="" id="{B54BBBCE-D489-463B-BCD9-A0A33AC48592}"/>
              </a:ext>
            </a:extLst>
          </p:cNvPr>
          <p:cNvCxnSpPr>
            <a:cxnSpLocks/>
            <a:stCxn id="12" idx="2"/>
            <a:endCxn id="55" idx="3"/>
          </p:cNvCxnSpPr>
          <p:nvPr/>
        </p:nvCxnSpPr>
        <p:spPr>
          <a:xfrm rot="5400000">
            <a:off x="5391050" y="3053482"/>
            <a:ext cx="1307688" cy="24795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CBD18B41-6318-4CF9-A90A-D67A3CB96244}"/>
              </a:ext>
            </a:extLst>
          </p:cNvPr>
          <p:cNvSpPr txBox="1"/>
          <p:nvPr/>
        </p:nvSpPr>
        <p:spPr>
          <a:xfrm>
            <a:off x="5568413" y="5993587"/>
            <a:ext cx="139134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คณบดี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404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1847</Words>
  <Application>Microsoft Office PowerPoint</Application>
  <PresentationFormat>Widescreen</PresentationFormat>
  <Paragraphs>337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Cordia New</vt:lpstr>
      <vt:lpstr>MS Mincho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Sikhanat Manuwong</dc:creator>
  <cp:lastModifiedBy>Suwadee Mueanon</cp:lastModifiedBy>
  <cp:revision>401</cp:revision>
  <cp:lastPrinted>2021-01-22T07:17:38Z</cp:lastPrinted>
  <dcterms:created xsi:type="dcterms:W3CDTF">2021-01-14T01:26:50Z</dcterms:created>
  <dcterms:modified xsi:type="dcterms:W3CDTF">2021-03-03T08:03:41Z</dcterms:modified>
</cp:coreProperties>
</file>