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77" r:id="rId2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0066"/>
    <a:srgbClr val="DBB7FF"/>
    <a:srgbClr val="CC99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1" autoAdjust="0"/>
    <p:restoredTop sz="94660"/>
  </p:normalViewPr>
  <p:slideViewPr>
    <p:cSldViewPr snapToGrid="0">
      <p:cViewPr varScale="1">
        <p:scale>
          <a:sx n="69" d="100"/>
          <a:sy n="69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3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3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66BD41E-491B-4622-900D-1DC8AFE11F52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4"/>
            <a:ext cx="5448300" cy="3914864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3"/>
            <a:ext cx="2951163" cy="498852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3"/>
            <a:ext cx="2951163" cy="498852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6084711-AA92-4B83-96AB-F1DFD9386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70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7BE1D-F205-4B3A-9A82-CD98B8CBE4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19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19ED1-020C-432B-BEEC-857D6026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DB09F-D327-485D-8794-02F9BDE9E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1A62C-08BA-4FCB-A41A-344B3FEC1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DDFEC-6EA2-43DC-9AB4-0585DB42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47C4E-3B38-4CF1-B1E4-03BBBE2B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3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A7979-2839-488D-AB6D-F52F91255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6E22A-975A-4A95-8984-EF1CB8FFA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E950C-48BC-4E4A-8E59-1D44A949D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8369E-9D1E-4F06-A0FA-8C6DB9618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C2911-11A8-474D-9FF4-70ED16A3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2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43A88C-A050-4D71-8ED0-FC5A03422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445A9-1C55-449F-891E-CBBC4AE09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EC000-2ED1-4369-825E-6A91989D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28A04-3BE0-4BEA-A9DE-064DDA19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41575-D3A0-422E-8827-5D4518C9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FF0BF-2A6B-4021-945F-6BA0F50B5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E4600-2D96-4CFB-934C-4C211FCA7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9FA47-B616-45F4-9C7F-AB53D069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44EDD-CE75-4B11-9A5B-B3C7BDE5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CC0F9-4FB5-41FE-9891-0C3625651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E15A6-8BE0-4F69-BB7F-4B45B7350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18EF1-4C8B-4ADC-AFCF-51CF2B8A2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2B124-3B59-419B-B6F2-2499D6B47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10D6A-16E7-429C-929B-72160DF0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34332-D438-42F2-9816-3AFDFFC8A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5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09849-E5C9-44F2-8723-5D4DFFAB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EBA41-94CA-45C2-BB4A-A1CE6C8B7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44300-D1C6-4980-80E7-15BA443F9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CD615-A743-47D5-ABC7-75256D54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4EE61-B5B1-4391-997E-1B1BD1DC5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7ECDA-2312-41E0-8223-C8A4D4E5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024FB-A914-4B1C-9F27-56455454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F6E55-5AA6-4208-8BE8-26DB1D2BB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A8488-0685-48E7-9A0B-6E12CBDAE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62C74-9E93-4B8F-9E12-F1E776ED3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E08C45-29C0-44EF-9C69-77D8E4744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A387F8-975A-4EB0-A8B1-51B18FB7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79D9D1-E5A3-4F8C-B4E1-63676969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E4E907-520B-41BB-8BB9-599BAE04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7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D8BBE-3AC3-4E5B-BB50-FA7B063F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2E69BA-272B-4129-91FF-AD9B07E1C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F2BD2-B229-4F38-9EE8-D295C3C7B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C053A-19EE-4929-AF6F-A041D6EF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7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2AC87B-7E47-40FB-B855-13A37693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F0F99-52BE-49BE-A808-B99ACDA90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75B51-D8A7-4CD7-9BC8-17D7B094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0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2A98-5965-4E60-BA4A-58835F32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3384F-40A2-431F-897D-FCD949A1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6327B-8EF7-4BA0-AB39-5ACA5B6A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F84C6-C875-40F7-9270-93C5D517B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C21B4-F264-4919-8C2C-18A84E70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9E8D2-7320-42D6-8EF9-7195F277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9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18564-D21A-473C-B5AE-CFDE4AA4B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E2ABE-A9A5-4EDF-958F-52E7C03A5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69205-6A30-4867-B86A-D71C8901C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63673-20A0-4B54-90A3-A9E65564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9CF52-D237-4064-9D4E-D9439C48E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912DF-A822-4D66-8457-AE8C8987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7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108293-14D6-402F-B874-214CE968C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E1B64-37E9-4419-BE8F-AD72C9526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43647-D693-4897-888F-E62DDD6AB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8C75D-071E-45A4-82C5-F668EE605586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F252-0B64-4F90-BF1A-425551D31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977F4-F606-438A-9B1E-5B9C6B0B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BE79B-84A6-422C-986E-58431ADEC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3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995074E3-E119-4679-9D19-7D8EAE3C6C74}"/>
              </a:ext>
            </a:extLst>
          </p:cNvPr>
          <p:cNvSpPr txBox="1"/>
          <p:nvPr/>
        </p:nvSpPr>
        <p:spPr>
          <a:xfrm>
            <a:off x="6708432" y="6367523"/>
            <a:ext cx="2103120" cy="365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36576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200" b="1" spc="-2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  <a:lvl6pPr>
              <a:defRPr>
                <a:solidFill>
                  <a:schemeClr val="accent5"/>
                </a:solidFill>
              </a:defRPr>
            </a:lvl6pPr>
            <a:lvl7pPr>
              <a:defRPr>
                <a:solidFill>
                  <a:schemeClr val="accent5"/>
                </a:solidFill>
              </a:defRPr>
            </a:lvl7pPr>
            <a:lvl8pPr>
              <a:defRPr>
                <a:solidFill>
                  <a:schemeClr val="accent5"/>
                </a:solidFill>
              </a:defRPr>
            </a:lvl8pPr>
            <a:lvl9pPr>
              <a:defRPr>
                <a:solidFill>
                  <a:schemeClr val="accent5"/>
                </a:solidFill>
              </a:defRPr>
            </a:lvl9pPr>
          </a:lstStyle>
          <a:p>
            <a:pPr marL="55563" indent="-55563">
              <a:lnSpc>
                <a:spcPct val="90000"/>
              </a:lnSpc>
            </a:pPr>
            <a:r>
              <a:rPr lang="th-TH" sz="1600" dirty="0">
                <a:solidFill>
                  <a:schemeClr val="tx1"/>
                </a:solidFill>
                <a:ea typeface="Tahoma" panose="020B0604030504040204" pitchFamily="34" charset="0"/>
              </a:rPr>
              <a:t>ศูนย์ปฏิบัติการต่อต้านการทุจริต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4ECE45A-029E-4255-B4A1-EC109082BD47}"/>
              </a:ext>
            </a:extLst>
          </p:cNvPr>
          <p:cNvSpPr txBox="1"/>
          <p:nvPr/>
        </p:nvSpPr>
        <p:spPr>
          <a:xfrm>
            <a:off x="6704062" y="5964262"/>
            <a:ext cx="2103120" cy="365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36576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200" b="1" spc="-2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  <a:lvl6pPr>
              <a:defRPr>
                <a:solidFill>
                  <a:schemeClr val="accent5"/>
                </a:solidFill>
              </a:defRPr>
            </a:lvl6pPr>
            <a:lvl7pPr>
              <a:defRPr>
                <a:solidFill>
                  <a:schemeClr val="accent5"/>
                </a:solidFill>
              </a:defRPr>
            </a:lvl7pPr>
            <a:lvl8pPr>
              <a:defRPr>
                <a:solidFill>
                  <a:schemeClr val="accent5"/>
                </a:solidFill>
              </a:defRPr>
            </a:lvl8pPr>
            <a:lvl9pPr>
              <a:defRPr>
                <a:solidFill>
                  <a:schemeClr val="accent5"/>
                </a:solidFill>
              </a:defRPr>
            </a:lvl9pPr>
          </a:lstStyle>
          <a:p>
            <a:pPr marL="55563" indent="-55563">
              <a:lnSpc>
                <a:spcPct val="90000"/>
              </a:lnSpc>
            </a:pPr>
            <a:r>
              <a:rPr lang="th-TH" sz="1600" dirty="0">
                <a:solidFill>
                  <a:schemeClr val="tx1"/>
                </a:solidFill>
                <a:ea typeface="Tahoma" panose="020B0604030504040204" pitchFamily="34" charset="0"/>
              </a:rPr>
              <a:t>กลุ่มตรวจสอบภายใน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B625A1-B818-4E2C-A4B3-A6E4AC1CB12B}"/>
              </a:ext>
            </a:extLst>
          </p:cNvPr>
          <p:cNvSpPr/>
          <p:nvPr/>
        </p:nvSpPr>
        <p:spPr>
          <a:xfrm>
            <a:off x="177884" y="1063291"/>
            <a:ext cx="2103120" cy="100164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กลุ่มภารกิจ</a:t>
            </a:r>
            <a:b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ด้านการส่งเสริม</a:t>
            </a:r>
          </a:p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และพัฒนากำลังคน</a:t>
            </a:r>
            <a:b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และทุนทางปัญญา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082BF9-759B-4C06-9D51-D900FA812F66}"/>
              </a:ext>
            </a:extLst>
          </p:cNvPr>
          <p:cNvSpPr/>
          <p:nvPr/>
        </p:nvSpPr>
        <p:spPr>
          <a:xfrm>
            <a:off x="177883" y="2091419"/>
            <a:ext cx="2103120" cy="822960"/>
          </a:xfrm>
          <a:prstGeom prst="rect">
            <a:avLst/>
          </a:prstGeom>
          <a:solidFill>
            <a:srgbClr val="FFE5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A1 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กองส่งเสริมและพัฒนากำลังคน (</a:t>
            </a: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Manpower)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984FF-4AD9-41C0-9CBF-49582656D967}"/>
              </a:ext>
            </a:extLst>
          </p:cNvPr>
          <p:cNvSpPr/>
          <p:nvPr/>
        </p:nvSpPr>
        <p:spPr>
          <a:xfrm>
            <a:off x="177883" y="2940863"/>
            <a:ext cx="2103120" cy="822960"/>
          </a:xfrm>
          <a:prstGeom prst="rect">
            <a:avLst/>
          </a:prstGeom>
          <a:solidFill>
            <a:srgbClr val="FFE5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2250" indent="-222250">
              <a:lnSpc>
                <a:spcPct val="90000"/>
              </a:lnSpc>
            </a:pP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A2 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กองส่งเสริมและพัฒนาทุน</a:t>
            </a:r>
            <a:b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ทางปัญญา (</a:t>
            </a: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Brainpower)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059408-4357-4AB1-B2D6-FCABFCDBF493}"/>
              </a:ext>
            </a:extLst>
          </p:cNvPr>
          <p:cNvSpPr/>
          <p:nvPr/>
        </p:nvSpPr>
        <p:spPr>
          <a:xfrm>
            <a:off x="283014" y="1127615"/>
            <a:ext cx="365760" cy="310078"/>
          </a:xfrm>
          <a:prstGeom prst="ellipse">
            <a:avLst/>
          </a:prstGeom>
          <a:solidFill>
            <a:srgbClr val="FF66C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6EAEA1-02BF-495D-A8AA-682C716F4CAF}"/>
              </a:ext>
            </a:extLst>
          </p:cNvPr>
          <p:cNvSpPr/>
          <p:nvPr/>
        </p:nvSpPr>
        <p:spPr>
          <a:xfrm>
            <a:off x="2361581" y="1065246"/>
            <a:ext cx="2103120" cy="10058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กลุ่มภารกิจ</a:t>
            </a:r>
            <a:b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ด้านการส่งเสริม</a:t>
            </a: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พัฒนา</a:t>
            </a: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และการใช้ประโยชน์</a:t>
            </a:r>
          </a:p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ระบบนิเวศ ววน.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0765BF3-EB4E-4DD3-951C-228BD486AA0B}"/>
              </a:ext>
            </a:extLst>
          </p:cNvPr>
          <p:cNvSpPr/>
          <p:nvPr/>
        </p:nvSpPr>
        <p:spPr>
          <a:xfrm>
            <a:off x="2559480" y="1137977"/>
            <a:ext cx="365760" cy="31007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3ADD7C-9B3F-418F-AF5F-5BBCF5224E7C}"/>
              </a:ext>
            </a:extLst>
          </p:cNvPr>
          <p:cNvSpPr/>
          <p:nvPr/>
        </p:nvSpPr>
        <p:spPr>
          <a:xfrm>
            <a:off x="2360575" y="2089462"/>
            <a:ext cx="2103120" cy="8229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66688" indent="-166688">
              <a:lnSpc>
                <a:spcPct val="90000"/>
              </a:lnSpc>
            </a:pP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B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กองส่งเสริมและประสานเพื่อประโยชน์ทางวิทยาศาสตร์ </a:t>
            </a:r>
            <a:b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วิจัยและนวัตกรรม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BB0893-FD65-4994-AF2A-37F2255F2DFD}"/>
              </a:ext>
            </a:extLst>
          </p:cNvPr>
          <p:cNvSpPr/>
          <p:nvPr/>
        </p:nvSpPr>
        <p:spPr>
          <a:xfrm>
            <a:off x="4536485" y="1065246"/>
            <a:ext cx="2103120" cy="10058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กลุ่มภารกิจ</a:t>
            </a:r>
          </a:p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ขับเคลื่อนและยกระดับ </a:t>
            </a:r>
            <a:b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 err="1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อวว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น.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715E6A-96BE-490F-82D6-97DC9F737506}"/>
              </a:ext>
            </a:extLst>
          </p:cNvPr>
          <p:cNvSpPr/>
          <p:nvPr/>
        </p:nvSpPr>
        <p:spPr>
          <a:xfrm>
            <a:off x="4533010" y="2940863"/>
            <a:ext cx="2103120" cy="822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4488" indent="-344488"/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C2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กองขับเคลื่อนและพัฒนา</a:t>
            </a:r>
            <a:b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การอุดมศึกษา วิทยาศาสตร์ วิจัยและนวัตกรรม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C753FF-6E55-4232-8B77-4B7E059E3CDB}"/>
              </a:ext>
            </a:extLst>
          </p:cNvPr>
          <p:cNvSpPr/>
          <p:nvPr/>
        </p:nvSpPr>
        <p:spPr>
          <a:xfrm>
            <a:off x="4533010" y="2089422"/>
            <a:ext cx="2103120" cy="822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4488" indent="-344488"/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C1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กองยกระดับคุณภาพ</a:t>
            </a:r>
          </a:p>
          <a:p>
            <a:pPr marL="344488" indent="-344488"/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     การจัดการศึกษาระดับอุดมศึกษา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9AC5C44-8BD7-4B9C-AB6D-4E9BDCB75B69}"/>
              </a:ext>
            </a:extLst>
          </p:cNvPr>
          <p:cNvSpPr/>
          <p:nvPr/>
        </p:nvSpPr>
        <p:spPr>
          <a:xfrm>
            <a:off x="6704062" y="1063291"/>
            <a:ext cx="2103120" cy="10058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กลุ่มภารกิจ</a:t>
            </a:r>
          </a:p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ยุทธศาสตร์และสนับสนุน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90000"/>
              </a:lnSpc>
            </a:pPr>
            <a:r>
              <a:rPr lang="th-TH" sz="1600" b="1" dirty="0" err="1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อวว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น.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E1A1B-5C3F-42E8-A9FE-B668ADE02629}"/>
              </a:ext>
            </a:extLst>
          </p:cNvPr>
          <p:cNvSpPr/>
          <p:nvPr/>
        </p:nvSpPr>
        <p:spPr>
          <a:xfrm>
            <a:off x="4720868" y="1123601"/>
            <a:ext cx="365760" cy="31007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C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C09E405-3F96-4179-B48E-3E354138818A}"/>
              </a:ext>
            </a:extLst>
          </p:cNvPr>
          <p:cNvSpPr/>
          <p:nvPr/>
        </p:nvSpPr>
        <p:spPr>
          <a:xfrm>
            <a:off x="6904217" y="1123601"/>
            <a:ext cx="365760" cy="31007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6DF8BCB-C2B9-4DDF-988D-912C48482461}"/>
              </a:ext>
            </a:extLst>
          </p:cNvPr>
          <p:cNvSpPr/>
          <p:nvPr/>
        </p:nvSpPr>
        <p:spPr>
          <a:xfrm>
            <a:off x="6704062" y="4390132"/>
            <a:ext cx="2103120" cy="548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D4</a:t>
            </a:r>
            <a:r>
              <a:rPr lang="th-TH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กองก</a:t>
            </a:r>
            <a:r>
              <a:rPr lang="th-TH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ลาง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29B552-89BB-4532-ADE1-F8C6D0611B03}"/>
              </a:ext>
            </a:extLst>
          </p:cNvPr>
          <p:cNvSpPr txBox="1"/>
          <p:nvPr/>
        </p:nvSpPr>
        <p:spPr>
          <a:xfrm>
            <a:off x="6704062" y="5563533"/>
            <a:ext cx="2103120" cy="365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36576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200" b="1" spc="-2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  <a:lvl6pPr>
              <a:defRPr>
                <a:solidFill>
                  <a:schemeClr val="accent5"/>
                </a:solidFill>
              </a:defRPr>
            </a:lvl6pPr>
            <a:lvl7pPr>
              <a:defRPr>
                <a:solidFill>
                  <a:schemeClr val="accent5"/>
                </a:solidFill>
              </a:defRPr>
            </a:lvl7pPr>
            <a:lvl8pPr>
              <a:defRPr>
                <a:solidFill>
                  <a:schemeClr val="accent5"/>
                </a:solidFill>
              </a:defRPr>
            </a:lvl8pPr>
            <a:lvl9pPr>
              <a:defRPr>
                <a:solidFill>
                  <a:schemeClr val="accent5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th-TH" sz="1600" dirty="0">
                <a:solidFill>
                  <a:schemeClr val="tx1"/>
                </a:solidFill>
                <a:ea typeface="Tahoma" panose="020B0604030504040204" pitchFamily="34" charset="0"/>
              </a:rPr>
              <a:t>กลุ่มพัฒนาระบบบริหาร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0F9F752-2B31-4B3B-B051-DF027A289DB2}"/>
              </a:ext>
            </a:extLst>
          </p:cNvPr>
          <p:cNvSpPr/>
          <p:nvPr/>
        </p:nvSpPr>
        <p:spPr>
          <a:xfrm>
            <a:off x="6706495" y="2940863"/>
            <a:ext cx="2103120" cy="548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D2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กองการต่างประเทศ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BF0E940-754F-4449-849A-8C4EECA6C93F}"/>
              </a:ext>
            </a:extLst>
          </p:cNvPr>
          <p:cNvSpPr/>
          <p:nvPr/>
        </p:nvSpPr>
        <p:spPr>
          <a:xfrm>
            <a:off x="6704062" y="4974761"/>
            <a:ext cx="2103120" cy="548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D5</a:t>
            </a:r>
            <a:r>
              <a:rPr lang="th-TH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กอง</a:t>
            </a:r>
            <a:r>
              <a:rPr lang="th-TH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กฎหมาย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45E2EB9-90F6-4658-BF0A-0F333A4916A4}"/>
              </a:ext>
            </a:extLst>
          </p:cNvPr>
          <p:cNvSpPr/>
          <p:nvPr/>
        </p:nvSpPr>
        <p:spPr>
          <a:xfrm>
            <a:off x="6706495" y="2087128"/>
            <a:ext cx="2103120" cy="8229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D1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กองยุทธศาสตร์และ</a:t>
            </a:r>
          </a:p>
          <a:p>
            <a:pPr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  แผนงาน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DE972A1-3D64-4279-82ED-D642AD2A2A54}"/>
              </a:ext>
            </a:extLst>
          </p:cNvPr>
          <p:cNvSpPr/>
          <p:nvPr/>
        </p:nvSpPr>
        <p:spPr>
          <a:xfrm>
            <a:off x="6708432" y="3532203"/>
            <a:ext cx="2103120" cy="8229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90000"/>
              </a:lnSpc>
            </a:pPr>
            <a:r>
              <a:rPr lang="en-US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D3 </a:t>
            </a:r>
            <a:r>
              <a:rPr lang="th-TH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กองระบบและบริหารข้อมูล</a:t>
            </a:r>
            <a:br>
              <a:rPr lang="th-TH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spc="-20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เชิงยุทธศาสตร์ การอุดมศึกษา วิทยาศาสตร์ วิจัยและนวัตกรรม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4E96B9-056A-4610-BA87-2DB27772925C}"/>
              </a:ext>
            </a:extLst>
          </p:cNvPr>
          <p:cNvSpPr txBox="1"/>
          <p:nvPr/>
        </p:nvSpPr>
        <p:spPr>
          <a:xfrm>
            <a:off x="2340435" y="138337"/>
            <a:ext cx="7527036" cy="523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สำนักงานปลัดกระทรวงการอุดมศึกษา วิทยาศาสตร์ วิจัยและนวัตกรรม</a:t>
            </a:r>
            <a:endParaRPr lang="en-US" sz="2800" b="1" dirty="0"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464F6F1-335F-422C-B45D-9505929B8348}"/>
              </a:ext>
            </a:extLst>
          </p:cNvPr>
          <p:cNvSpPr/>
          <p:nvPr/>
        </p:nvSpPr>
        <p:spPr>
          <a:xfrm>
            <a:off x="10726812" y="4155906"/>
            <a:ext cx="1188720" cy="6745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rgbClr val="FFE5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4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โครงการมหาวิทยาลัย</a:t>
            </a:r>
          </a:p>
          <a:p>
            <a:pPr algn="ctr">
              <a:lnSpc>
                <a:spcPct val="90000"/>
              </a:lnSpc>
            </a:pPr>
            <a:r>
              <a:rPr lang="th-TH" sz="14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ไซเบอร์ไทย (</a:t>
            </a:r>
            <a:r>
              <a:rPr lang="en-US" sz="14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TCU)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F25CD1A-8931-4548-ACCF-40763AF66B52}"/>
              </a:ext>
            </a:extLst>
          </p:cNvPr>
          <p:cNvSpPr/>
          <p:nvPr/>
        </p:nvSpPr>
        <p:spPr>
          <a:xfrm>
            <a:off x="10726812" y="4847152"/>
            <a:ext cx="1188720" cy="676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rgbClr val="FFE5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4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สถาบันคลังสมอง</a:t>
            </a:r>
          </a:p>
          <a:p>
            <a:pPr algn="ctr">
              <a:lnSpc>
                <a:spcPct val="90000"/>
              </a:lnSpc>
            </a:pPr>
            <a:r>
              <a:rPr lang="th-TH" sz="14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ของชาติ (</a:t>
            </a:r>
            <a:r>
              <a:rPr lang="en-US" sz="14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KNIT)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93E3313-3E93-47AB-A131-976391BCF7FD}"/>
              </a:ext>
            </a:extLst>
          </p:cNvPr>
          <p:cNvSpPr/>
          <p:nvPr/>
        </p:nvSpPr>
        <p:spPr>
          <a:xfrm>
            <a:off x="8996289" y="4088917"/>
            <a:ext cx="2981371" cy="2743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76F80A1-A681-46C7-8709-F22F4A56B5F7}"/>
              </a:ext>
            </a:extLst>
          </p:cNvPr>
          <p:cNvSpPr txBox="1"/>
          <p:nvPr/>
        </p:nvSpPr>
        <p:spPr>
          <a:xfrm>
            <a:off x="10726812" y="5549255"/>
            <a:ext cx="1188720" cy="12527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สำนักงานเลขานุการเครือข่ายมหาวิทยาลัยอาเซียน 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(AUN)</a:t>
            </a:r>
            <a:endParaRPr lang="th-TH" sz="1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0134B58-53AE-40C2-A252-F639ED8FD990}"/>
              </a:ext>
            </a:extLst>
          </p:cNvPr>
          <p:cNvSpPr txBox="1"/>
          <p:nvPr/>
        </p:nvSpPr>
        <p:spPr>
          <a:xfrm>
            <a:off x="9062919" y="4155906"/>
            <a:ext cx="1618488" cy="6745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กองทุนพัฒนาผู้ประกอบการเทคโนโลยีและนวัตกรรม </a:t>
            </a:r>
            <a:b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TED Fund)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CC283516-7A58-4B0E-B4B5-9BB3CFED1531}"/>
              </a:ext>
            </a:extLst>
          </p:cNvPr>
          <p:cNvSpPr txBox="1"/>
          <p:nvPr/>
        </p:nvSpPr>
        <p:spPr>
          <a:xfrm>
            <a:off x="9072485" y="4844716"/>
            <a:ext cx="1618488" cy="6794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สำนักงานบริหารเทคโนโลยีสารสนเทศเพื่อพัฒนาการศึกษา (</a:t>
            </a:r>
            <a:r>
              <a:rPr lang="en-US" sz="1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UniNet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4E0224F-13C7-4947-8477-9B44487E21BC}"/>
              </a:ext>
            </a:extLst>
          </p:cNvPr>
          <p:cNvSpPr txBox="1"/>
          <p:nvPr/>
        </p:nvSpPr>
        <p:spPr>
          <a:xfrm>
            <a:off x="9072486" y="5543161"/>
            <a:ext cx="1618488" cy="12562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ศูนย์ภูมิภาคว่าด้วยการอุดมศึกษาและการพัฒนาแห่งองค์การรัฐมนตรีศึกษาแห่งเอเชียตะวันออกเฉียงใต้ หรือ ศูนย์ซีมีโอไรเฮ</a:t>
            </a:r>
            <a:r>
              <a:rPr lang="th-TH" sz="1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็ด</a:t>
            </a: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SEAMEO RIHED)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05B9F125-5D14-4651-A43A-B1F15A68D528}"/>
              </a:ext>
            </a:extLst>
          </p:cNvPr>
          <p:cNvCxnSpPr>
            <a:stCxn id="40" idx="2"/>
            <a:endCxn id="4" idx="0"/>
          </p:cNvCxnSpPr>
          <p:nvPr/>
        </p:nvCxnSpPr>
        <p:spPr>
          <a:xfrm rot="5400000">
            <a:off x="3465832" y="-1574830"/>
            <a:ext cx="401734" cy="48745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4814617D-13B3-4292-AC65-FFAD2D266267}"/>
              </a:ext>
            </a:extLst>
          </p:cNvPr>
          <p:cNvCxnSpPr>
            <a:cxnSpLocks/>
            <a:stCxn id="40" idx="2"/>
            <a:endCxn id="10" idx="0"/>
          </p:cNvCxnSpPr>
          <p:nvPr/>
        </p:nvCxnSpPr>
        <p:spPr>
          <a:xfrm rot="5400000">
            <a:off x="4556703" y="-482005"/>
            <a:ext cx="403689" cy="269081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69155192-43EA-4754-9ACC-E7AFFFBED649}"/>
              </a:ext>
            </a:extLst>
          </p:cNvPr>
          <p:cNvCxnSpPr>
            <a:cxnSpLocks/>
            <a:stCxn id="40" idx="2"/>
            <a:endCxn id="13" idx="0"/>
          </p:cNvCxnSpPr>
          <p:nvPr/>
        </p:nvCxnSpPr>
        <p:spPr>
          <a:xfrm rot="5400000">
            <a:off x="5644155" y="605447"/>
            <a:ext cx="403689" cy="5159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735EF0D9-47BB-49CC-B503-D2B0E7DF3D5E}"/>
              </a:ext>
            </a:extLst>
          </p:cNvPr>
          <p:cNvCxnSpPr>
            <a:cxnSpLocks/>
            <a:stCxn id="40" idx="2"/>
            <a:endCxn id="28" idx="0"/>
          </p:cNvCxnSpPr>
          <p:nvPr/>
        </p:nvCxnSpPr>
        <p:spPr>
          <a:xfrm rot="16200000" flipH="1">
            <a:off x="6728920" y="36589"/>
            <a:ext cx="401734" cy="165166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614456AF-4E7F-409E-B1EC-00A581B1890D}"/>
              </a:ext>
            </a:extLst>
          </p:cNvPr>
          <p:cNvCxnSpPr>
            <a:cxnSpLocks/>
            <a:stCxn id="40" idx="2"/>
          </p:cNvCxnSpPr>
          <p:nvPr/>
        </p:nvCxnSpPr>
        <p:spPr>
          <a:xfrm rot="16200000" flipH="1">
            <a:off x="8099787" y="-1334278"/>
            <a:ext cx="398389" cy="43900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28F5FDFA-C614-485F-B528-C75C1D1BC13B}"/>
              </a:ext>
            </a:extLst>
          </p:cNvPr>
          <p:cNvSpPr/>
          <p:nvPr/>
        </p:nvSpPr>
        <p:spPr>
          <a:xfrm>
            <a:off x="9010359" y="1059944"/>
            <a:ext cx="2967301" cy="292608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8D720F-8DD8-4B47-9BC8-E7870FD801B9}"/>
              </a:ext>
            </a:extLst>
          </p:cNvPr>
          <p:cNvSpPr/>
          <p:nvPr/>
        </p:nvSpPr>
        <p:spPr>
          <a:xfrm>
            <a:off x="9072062" y="1108767"/>
            <a:ext cx="2852613" cy="706977"/>
          </a:xfrm>
          <a:prstGeom prst="rect">
            <a:avLst/>
          </a:prstGeom>
          <a:solidFill>
            <a:srgbClr val="E6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สำนักงานบริหารวิ</a:t>
            </a:r>
            <a:r>
              <a:rPr lang="th-TH" sz="1600" b="1" dirty="0" err="1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ทย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สถานสังคมศาสตร์ มนุษยศาสตร์ และศิลปกรรมศาสตร์</a:t>
            </a:r>
            <a:b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แห่งประเทศไทย (</a:t>
            </a:r>
            <a:r>
              <a:rPr lang="en-US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TASSHA)</a:t>
            </a:r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EF54676-3053-44A5-8216-6FD253AB50F4}"/>
              </a:ext>
            </a:extLst>
          </p:cNvPr>
          <p:cNvSpPr/>
          <p:nvPr/>
        </p:nvSpPr>
        <p:spPr>
          <a:xfrm>
            <a:off x="9060667" y="1843713"/>
            <a:ext cx="2852613" cy="930795"/>
          </a:xfrm>
          <a:prstGeom prst="rect">
            <a:avLst/>
          </a:prstGeom>
          <a:solidFill>
            <a:srgbClr val="E6CDFF"/>
          </a:solidFill>
          <a:ln w="9525" cap="flat" cmpd="sng" algn="ctr">
            <a:solidFill>
              <a:srgbClr val="FFE5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2250" indent="-222250"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กลุ่มขับเคลื่อนการปฏิรูปประเทศ ยุทธศาสตร์ชาติและการสร้างความสามัคคีปรองดอง กระทรวงการอุดมศึกษา วิทยาศาสตร์ วิจัยและนวัตกรรม (ป.ย.ป.อว.)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7AF3938-F989-48B0-9468-6250F0953D93}"/>
              </a:ext>
            </a:extLst>
          </p:cNvPr>
          <p:cNvSpPr/>
          <p:nvPr/>
        </p:nvSpPr>
        <p:spPr>
          <a:xfrm>
            <a:off x="9060667" y="2799736"/>
            <a:ext cx="2852613" cy="764781"/>
          </a:xfrm>
          <a:prstGeom prst="rect">
            <a:avLst/>
          </a:prstGeom>
          <a:solidFill>
            <a:srgbClr val="E6CDFF"/>
          </a:solidFill>
          <a:ln w="9525" cap="flat" cmpd="sng" algn="ctr">
            <a:solidFill>
              <a:srgbClr val="FFE5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กลุ่มขับเคลื่อนภารกิจสำคัญ</a:t>
            </a:r>
            <a:b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ตามนโยบาย ข้อสั่งการ </a:t>
            </a:r>
            <a:b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และมติคณะรัฐมนตรี (กขน.)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36BA6BA-2C73-4375-A9C4-2EFDC603BAF9}"/>
              </a:ext>
            </a:extLst>
          </p:cNvPr>
          <p:cNvSpPr/>
          <p:nvPr/>
        </p:nvSpPr>
        <p:spPr>
          <a:xfrm>
            <a:off x="9060666" y="3609409"/>
            <a:ext cx="2852613" cy="325360"/>
          </a:xfrm>
          <a:prstGeom prst="rect">
            <a:avLst/>
          </a:prstGeom>
          <a:solidFill>
            <a:srgbClr val="E6CDFF"/>
          </a:solidFill>
          <a:ln w="9525" cap="flat" cmpd="sng" algn="ctr">
            <a:solidFill>
              <a:srgbClr val="FFE5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Overflow="overflow" horzOverflow="overflow" vert="horz" wrap="square" lIns="68580" tIns="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กลุ่มตรวจราชการ</a:t>
            </a:r>
          </a:p>
        </p:txBody>
      </p:sp>
    </p:spTree>
    <p:extLst>
      <p:ext uri="{BB962C8B-B14F-4D97-AF65-F5344CB8AC3E}">
        <p14:creationId xmlns:p14="http://schemas.microsoft.com/office/powerpoint/2010/main" val="787694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289</Words>
  <Application>Microsoft Office PowerPoint</Application>
  <PresentationFormat>แบบจอกว้าง</PresentationFormat>
  <Paragraphs>44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Chutima Suchitwarasan</dc:creator>
  <cp:lastModifiedBy>Alisa Klinprathum</cp:lastModifiedBy>
  <cp:revision>81</cp:revision>
  <cp:lastPrinted>2021-02-11T02:42:41Z</cp:lastPrinted>
  <dcterms:created xsi:type="dcterms:W3CDTF">2020-07-15T06:09:26Z</dcterms:created>
  <dcterms:modified xsi:type="dcterms:W3CDTF">2021-10-29T03:51:17Z</dcterms:modified>
</cp:coreProperties>
</file>